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xml" PartName="/ppt/slides/slide29.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7.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Layout+xml" PartName="/ppt/slideLayouts/slideLayout7.xml"/>
  <Default ContentType="image/png" Extension="png"/>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6.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96" r:id="rId5"/>
    <p:sldId id="297" r:id="rId6"/>
    <p:sldId id="265" r:id="rId7"/>
    <p:sldId id="298" r:id="rId8"/>
    <p:sldId id="266" r:id="rId9"/>
    <p:sldId id="299" r:id="rId10"/>
    <p:sldId id="267" r:id="rId11"/>
    <p:sldId id="269" r:id="rId12"/>
    <p:sldId id="271" r:id="rId13"/>
    <p:sldId id="272" r:id="rId14"/>
    <p:sldId id="273" r:id="rId15"/>
    <p:sldId id="270" r:id="rId16"/>
    <p:sldId id="276" r:id="rId17"/>
    <p:sldId id="275" r:id="rId18"/>
    <p:sldId id="278" r:id="rId19"/>
    <p:sldId id="291" r:id="rId20"/>
    <p:sldId id="294" r:id="rId21"/>
    <p:sldId id="292" r:id="rId22"/>
    <p:sldId id="279" r:id="rId23"/>
    <p:sldId id="280" r:id="rId24"/>
    <p:sldId id="281" r:id="rId25"/>
    <p:sldId id="283" r:id="rId26"/>
    <p:sldId id="284" r:id="rId27"/>
    <p:sldId id="285" r:id="rId28"/>
    <p:sldId id="286" r:id="rId29"/>
    <p:sldId id="287" r:id="rId30"/>
    <p:sldId id="288" r:id="rId31"/>
    <p:sldId id="289" r:id="rId32"/>
    <p:sldId id="290" r:id="rId33"/>
    <p:sldId id="300"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74" autoAdjust="0"/>
  </p:normalViewPr>
  <p:slideViewPr>
    <p:cSldViewPr>
      <p:cViewPr varScale="1">
        <p:scale>
          <a:sx n="51" d="100"/>
          <a:sy n="51" d="100"/>
        </p:scale>
        <p:origin x="-54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FF1AFFE-91D9-470E-A57B-F9F2733C78AC}" type="slidenum">
              <a:rPr lang="ru-RU" smtClean="0"/>
              <a:pPr/>
              <a:t>‹#›</a:t>
            </a:fld>
            <a:endParaRPr lang="ru-RU" dirty="0"/>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F1AFFE-91D9-470E-A57B-F9F2733C78AC}"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F1AFFE-91D9-470E-A57B-F9F2733C78AC}"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F1AFFE-91D9-470E-A57B-F9F2733C78AC}" type="slidenum">
              <a:rPr lang="ru-RU" smtClean="0"/>
              <a:pPr/>
              <a:t>‹#›</a:t>
            </a:fld>
            <a:endParaRPr lang="ru-RU" dirty="0"/>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dirty="0"/>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Номер слайда 5"/>
          <p:cNvSpPr>
            <a:spLocks noGrp="1"/>
          </p:cNvSpPr>
          <p:nvPr>
            <p:ph type="sldNum" sz="quarter" idx="12"/>
          </p:nvPr>
        </p:nvSpPr>
        <p:spPr>
          <a:xfrm>
            <a:off x="146304" y="6208776"/>
            <a:ext cx="457200" cy="457200"/>
          </a:xfrm>
        </p:spPr>
        <p:txBody>
          <a:bodyPr/>
          <a:lstStyle/>
          <a:p>
            <a:fld id="{BFF1AFFE-91D9-470E-A57B-F9F2733C78AC}"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FF1AFFE-91D9-470E-A57B-F9F2733C78AC}" type="slidenum">
              <a:rPr lang="ru-RU" smtClean="0"/>
              <a:pPr/>
              <a:t>‹#›</a:t>
            </a:fld>
            <a:endParaRPr lang="ru-RU" dirty="0"/>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FF1AFFE-91D9-470E-A57B-F9F2733C78AC}" type="slidenum">
              <a:rPr lang="ru-RU" smtClean="0"/>
              <a:pPr/>
              <a:t>‹#›</a:t>
            </a:fld>
            <a:endParaRPr lang="ru-RU" dirty="0"/>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FF1AFFE-91D9-470E-A57B-F9F2733C78AC}"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FF1AFFE-91D9-470E-A57B-F9F2733C78AC}"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FF1AFFE-91D9-470E-A57B-F9F2733C78AC}" type="slidenum">
              <a:rPr lang="ru-RU" smtClean="0"/>
              <a:pPr/>
              <a:t>‹#›</a:t>
            </a:fld>
            <a:endParaRPr lang="ru-RU" dirty="0"/>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62934E4-739B-4423-BFBD-C15E092A7351}" type="datetimeFigureOut">
              <a:rPr lang="ru-RU" smtClean="0"/>
              <a:pPr/>
              <a:t>04.04.2020</a:t>
            </a:fld>
            <a:endParaRPr lang="ru-RU" dirty="0"/>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dirty="0"/>
          </a:p>
        </p:txBody>
      </p:sp>
      <p:sp>
        <p:nvSpPr>
          <p:cNvPr id="7" name="Номер слайда 6"/>
          <p:cNvSpPr>
            <a:spLocks noGrp="1"/>
          </p:cNvSpPr>
          <p:nvPr>
            <p:ph type="sldNum" sz="quarter" idx="12"/>
          </p:nvPr>
        </p:nvSpPr>
        <p:spPr>
          <a:xfrm>
            <a:off x="146304" y="6208776"/>
            <a:ext cx="457200" cy="457200"/>
          </a:xfrm>
        </p:spPr>
        <p:txBody>
          <a:bodyPr/>
          <a:lstStyle/>
          <a:p>
            <a:fld id="{BFF1AFFE-91D9-470E-A57B-F9F2733C78AC}" type="slidenum">
              <a:rPr lang="ru-RU" smtClean="0"/>
              <a:pPr/>
              <a:t>‹#›</a:t>
            </a:fld>
            <a:endParaRPr lang="ru-RU" dirty="0"/>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dirty="0"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62934E4-739B-4423-BFBD-C15E092A7351}" type="datetimeFigureOut">
              <a:rPr lang="ru-RU" smtClean="0"/>
              <a:pPr/>
              <a:t>04.04.2020</a:t>
            </a:fld>
            <a:endParaRPr lang="ru-RU" dirty="0"/>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dirty="0"/>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FF1AFFE-91D9-470E-A57B-F9F2733C78AC}"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songs\Little%20Snowflake%20%20%20Kids%20Songs%20%20%20Super%20Simple%20Songs.mp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Weather,%20seasons,%20months,%20days\&#1050;&#1072;&#1082;%20&#1087;&#1086;&#1075;&#1086;&#1076;&#1072;%20-%20&#1055;&#1086;&#1075;&#1086;&#1076;&#1072;%20&#1087;&#1077;&#1089;&#1085;&#1080;%20-%20Nursery%20Rhymes.mp4"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Weather,%20seasons,%20months,%20days\Days%20of%20the%20Week%20Song%20%20%20The%20Singing%20Walrus.mp4"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animals\Learning%20Wild%20Animals%20for%20Kids%20-%20Teaching%20Animals%20Video%20for%20Toddlers%20-%20Stacking%20Tsum%20Tsum%20Style.mp4"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i%20can\i%20can%202.mp4"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arget="../media/image10.jpeg" Type="http://schemas.openxmlformats.org/officeDocument/2006/relationships/image"/><Relationship Id="rId1" Target="../slideLayouts/slideLayout2.xml" Type="http://schemas.openxmlformats.org/officeDocument/2006/relationships/slideLayout"/></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school\school%20suppleis.mp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house\house.mp4"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body\Body).mp4" TargetMode="External"/></Relationships>
</file>

<file path=ppt/slides/_rels/slide22.xml.rels><?xml version="1.0" encoding="UTF-8" standalone="yes" ?><Relationships xmlns="http://schemas.openxmlformats.org/package/2006/relationships"><Relationship Id="rId2" Target="../media/image11.jpeg" Type="http://schemas.openxmlformats.org/officeDocument/2006/relationships/image"/><Relationship Id="rId1" Target="../slideLayouts/slideLayout2.xml" Type="http://schemas.openxmlformats.org/officeDocument/2006/relationships/slideLayout"/></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Numbers\Lets%20count.mp4"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arget="../media/image12.jpeg" Type="http://schemas.openxmlformats.org/officeDocument/2006/relationships/image"/><Relationship Id="rId1" Target="../slideLayouts/slideLayout2.xml" Type="http://schemas.openxmlformats.org/officeDocument/2006/relationships/slideLayout"/></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Pig%20Peppa%20&#1057;&#1074;&#1080;&#1085;&#1082;&#1072;%20&#1055;&#1077;&#1087;&#1087;&#1072;%20-%20&#1041;&#1086;&#1083;&#1090;&#1091;&#1096;&#1082;&#1072;%20&#1057;%20&#1088;&#1091;&#1089;&#1089;&#1082;&#1080;&#1084;&#1080;%20&#1080;%20&#1072;&#1085;&#1075;&#1083;&#1080;&#1081;&#1089;&#1082;&#1080;&#1084;&#1080;%20&#1089;&#1091;&#1073;&#1090;&#1080;&#1090;&#1088;&#1072;&#1084;&#1080;%20Russian%20and%20English%20subtitles%20-%20YouTube%20(360p).mp4"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color\Colors%20for%20Children%20to%20Learn%20with%20Toy%20Trains%20-%20Colors%20Videos%20Collection.mp4"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dmin\Desktop\English%20world\feel\feel.mp4"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95400" y="3200400"/>
            <a:ext cx="6400800" cy="2316832"/>
          </a:xfrm>
        </p:spPr>
        <p:txBody>
          <a:bodyPr>
            <a:normAutofit/>
          </a:bodyPr>
          <a:lstStyle/>
          <a:p>
            <a:r>
              <a:rPr lang="ru-RU" dirty="0" smtClean="0">
                <a:solidFill>
                  <a:schemeClr val="tx1"/>
                </a:solidFill>
              </a:rPr>
              <a:t>Задания по английскому языку для самостоятельного освоения, повторения и закрепления лексического и лексико-грамматического материала.</a:t>
            </a:r>
          </a:p>
          <a:p>
            <a:r>
              <a:rPr lang="ru-RU" dirty="0" smtClean="0">
                <a:solidFill>
                  <a:schemeClr val="tx1"/>
                </a:solidFill>
              </a:rPr>
              <a:t>ЦВР 2020г.</a:t>
            </a:r>
          </a:p>
          <a:p>
            <a:endParaRPr lang="ru-RU" dirty="0">
              <a:solidFill>
                <a:schemeClr val="tx1"/>
              </a:solidFill>
            </a:endParaRPr>
          </a:p>
        </p:txBody>
      </p:sp>
      <p:sp>
        <p:nvSpPr>
          <p:cNvPr id="2" name="Заголовок 1"/>
          <p:cNvSpPr>
            <a:spLocks noGrp="1"/>
          </p:cNvSpPr>
          <p:nvPr>
            <p:ph type="ctrTitle"/>
          </p:nvPr>
        </p:nvSpPr>
        <p:spPr/>
        <p:txBody>
          <a:bodyPr>
            <a:normAutofit/>
          </a:bodyPr>
          <a:lstStyle/>
          <a:p>
            <a:r>
              <a:rPr lang="en-US" sz="5400" b="1" dirty="0" smtClean="0"/>
              <a:t>ENGLISH WORLD</a:t>
            </a:r>
            <a:endParaRPr lang="ru-RU"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78098"/>
          </a:xfrm>
        </p:spPr>
        <p:txBody>
          <a:bodyPr/>
          <a:lstStyle/>
          <a:p>
            <a:r>
              <a:rPr lang="ru-RU" b="1" dirty="0" smtClean="0">
                <a:solidFill>
                  <a:schemeClr val="tx1"/>
                </a:solidFill>
              </a:rPr>
              <a:t>Дошкольная группа обучения</a:t>
            </a:r>
            <a:endParaRPr lang="ru-RU" dirty="0"/>
          </a:p>
        </p:txBody>
      </p:sp>
      <p:sp>
        <p:nvSpPr>
          <p:cNvPr id="3" name="Содержимое 2"/>
          <p:cNvSpPr>
            <a:spLocks noGrp="1"/>
          </p:cNvSpPr>
          <p:nvPr>
            <p:ph sz="quarter" idx="1"/>
          </p:nvPr>
        </p:nvSpPr>
        <p:spPr>
          <a:xfrm>
            <a:off x="251520" y="1124744"/>
            <a:ext cx="8640960" cy="5400600"/>
          </a:xfrm>
        </p:spPr>
        <p:txBody>
          <a:bodyPr>
            <a:normAutofit/>
          </a:bodyPr>
          <a:lstStyle/>
          <a:p>
            <a:pPr>
              <a:buNone/>
            </a:pPr>
            <a:r>
              <a:rPr lang="ru-RU" sz="2000" dirty="0" smtClean="0">
                <a:latin typeface="Times New Roman" pitchFamily="18" charset="0"/>
                <a:cs typeface="Times New Roman" pitchFamily="18" charset="0"/>
              </a:rPr>
              <a:t>Ребята, а помните мы учили песенку </a:t>
            </a:r>
            <a:r>
              <a:rPr lang="ru-RU" sz="2000" dirty="0" err="1" smtClean="0">
                <a:latin typeface="Times New Roman" pitchFamily="18" charset="0"/>
                <a:cs typeface="Times New Roman" pitchFamily="18" charset="0"/>
              </a:rPr>
              <a:t>снеговичка</a:t>
            </a:r>
            <a:r>
              <a:rPr lang="ru-RU" sz="2000" dirty="0" smtClean="0">
                <a:latin typeface="Times New Roman" pitchFamily="18" charset="0"/>
                <a:cs typeface="Times New Roman" pitchFamily="18" charset="0"/>
              </a:rPr>
              <a:t>? Давайте её повторим!</a:t>
            </a:r>
          </a:p>
          <a:p>
            <a:pPr>
              <a:buNone/>
            </a:pPr>
            <a:endParaRPr lang="ru-RU" sz="1800" dirty="0"/>
          </a:p>
        </p:txBody>
      </p:sp>
      <p:pic>
        <p:nvPicPr>
          <p:cNvPr id="5" name="Little Snowflake   Kids Songs   Super Simple Songs.mp4">
            <a:hlinkClick r:id="" action="ppaction://media"/>
          </p:cNvPr>
          <p:cNvPicPr>
            <a:picLocks noRot="1" noChangeAspect="1"/>
          </p:cNvPicPr>
          <p:nvPr>
            <a:videoFile r:link="rId1"/>
          </p:nvPr>
        </p:nvPicPr>
        <p:blipFill>
          <a:blip r:embed="rId3" cstate="print"/>
          <a:stretch>
            <a:fillRect/>
          </a:stretch>
        </p:blipFill>
        <p:spPr>
          <a:xfrm>
            <a:off x="395536" y="1672140"/>
            <a:ext cx="8424936" cy="486054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90066"/>
          </a:xfrm>
        </p:spPr>
        <p:txBody>
          <a:bodyPr>
            <a:normAutofit fontScale="90000"/>
          </a:bodyPr>
          <a:lstStyle/>
          <a:p>
            <a:pPr algn="ctr"/>
            <a:r>
              <a:rPr lang="ru-RU" b="1" dirty="0" smtClean="0">
                <a:solidFill>
                  <a:schemeClr val="tx1"/>
                </a:solidFill>
              </a:rPr>
              <a:t>1 год обучения</a:t>
            </a:r>
            <a:endParaRPr lang="ru-RU" dirty="0"/>
          </a:p>
        </p:txBody>
      </p:sp>
      <p:sp>
        <p:nvSpPr>
          <p:cNvPr id="6" name="Содержимое 5"/>
          <p:cNvSpPr>
            <a:spLocks noGrp="1"/>
          </p:cNvSpPr>
          <p:nvPr>
            <p:ph sz="quarter" idx="1"/>
          </p:nvPr>
        </p:nvSpPr>
        <p:spPr>
          <a:xfrm>
            <a:off x="251520" y="836712"/>
            <a:ext cx="8712968" cy="5688632"/>
          </a:xfrm>
        </p:spPr>
        <p:txBody>
          <a:bodyPr>
            <a:normAutofit/>
          </a:bodyPr>
          <a:lstStyle/>
          <a:p>
            <a:pPr>
              <a:buNone/>
            </a:pPr>
            <a:r>
              <a:rPr lang="ru-RU" sz="1800" dirty="0" smtClean="0">
                <a:latin typeface="Times New Roman" pitchFamily="18" charset="0"/>
                <a:cs typeface="Times New Roman" pitchFamily="18" charset="0"/>
              </a:rPr>
              <a:t>Ребята, мы с вами знаем как изменчива погода и научились её описывать. Давайте</a:t>
            </a:r>
          </a:p>
          <a:p>
            <a:pPr>
              <a:buNone/>
            </a:pPr>
            <a:r>
              <a:rPr lang="ru-RU" sz="1800" dirty="0" smtClean="0">
                <a:latin typeface="Times New Roman" pitchFamily="18" charset="0"/>
                <a:cs typeface="Times New Roman" pitchFamily="18" charset="0"/>
              </a:rPr>
              <a:t>посмотрим сюжет, вспомним какой бывает погода и выполним задания.</a:t>
            </a:r>
          </a:p>
          <a:p>
            <a:pPr>
              <a:buNone/>
            </a:pPr>
            <a:endParaRPr lang="ru-RU" sz="1800" dirty="0">
              <a:latin typeface="Times New Roman" pitchFamily="18" charset="0"/>
              <a:cs typeface="Times New Roman" pitchFamily="18" charset="0"/>
            </a:endParaRPr>
          </a:p>
        </p:txBody>
      </p:sp>
      <p:pic>
        <p:nvPicPr>
          <p:cNvPr id="7" name="Как погода - Погода песни - Nursery Rhymes.mp4">
            <a:hlinkClick r:id="" action="ppaction://media"/>
          </p:cNvPr>
          <p:cNvPicPr>
            <a:picLocks noRot="1" noChangeAspect="1"/>
          </p:cNvPicPr>
          <p:nvPr>
            <a:videoFile r:link="rId1"/>
          </p:nvPr>
        </p:nvPicPr>
        <p:blipFill>
          <a:blip r:embed="rId3" cstate="print"/>
          <a:stretch>
            <a:fillRect/>
          </a:stretch>
        </p:blipFill>
        <p:spPr>
          <a:xfrm>
            <a:off x="827584" y="1521172"/>
            <a:ext cx="7344816" cy="5076179"/>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b="1" dirty="0" smtClean="0">
                <a:solidFill>
                  <a:schemeClr val="tx1"/>
                </a:solidFill>
              </a:rPr>
              <a:t>1 год обучения</a:t>
            </a:r>
            <a:endParaRPr lang="ru-RU" dirty="0"/>
          </a:p>
        </p:txBody>
      </p:sp>
      <p:sp>
        <p:nvSpPr>
          <p:cNvPr id="3" name="Содержимое 2"/>
          <p:cNvSpPr>
            <a:spLocks noGrp="1"/>
          </p:cNvSpPr>
          <p:nvPr>
            <p:ph sz="quarter" idx="1"/>
          </p:nvPr>
        </p:nvSpPr>
        <p:spPr>
          <a:xfrm>
            <a:off x="179512" y="908720"/>
            <a:ext cx="8640960" cy="5616624"/>
          </a:xfrm>
        </p:spPr>
        <p:txBody>
          <a:bodyPr>
            <a:normAutofit/>
          </a:bodyPr>
          <a:lstStyle/>
          <a:p>
            <a:pPr>
              <a:buNone/>
            </a:pPr>
            <a:r>
              <a:rPr lang="ru-RU" sz="2000" dirty="0" smtClean="0">
                <a:latin typeface="Times New Roman" pitchFamily="18" charset="0"/>
                <a:cs typeface="Times New Roman" pitchFamily="18" charset="0"/>
              </a:rPr>
              <a:t>Найди в кроссворде </a:t>
            </a:r>
            <a:r>
              <a:rPr lang="ru-RU" sz="2000" dirty="0" smtClean="0">
                <a:latin typeface="Times New Roman" pitchFamily="18" charset="0"/>
                <a:cs typeface="Times New Roman" pitchFamily="18" charset="0"/>
              </a:rPr>
              <a:t>слова.</a:t>
            </a:r>
          </a:p>
          <a:p>
            <a:pPr>
              <a:buNone/>
            </a:pPr>
            <a:endParaRPr lang="ru-RU" sz="2000" dirty="0">
              <a:latin typeface="Times New Roman" pitchFamily="18" charset="0"/>
              <a:cs typeface="Times New Roman" pitchFamily="18" charset="0"/>
            </a:endParaRPr>
          </a:p>
        </p:txBody>
      </p:sp>
      <p:pic>
        <p:nvPicPr>
          <p:cNvPr id="5" name="Рисунок 4" descr="https://en.islcollective.com/preview/201612/f/wordsearch-weather-vocabulary_94210_1.jpg"/>
          <p:cNvPicPr/>
          <p:nvPr/>
        </p:nvPicPr>
        <p:blipFill>
          <a:blip r:embed="rId2" cstate="print"/>
          <a:srcRect/>
          <a:stretch>
            <a:fillRect/>
          </a:stretch>
        </p:blipFill>
        <p:spPr bwMode="auto">
          <a:xfrm>
            <a:off x="2555776" y="1412776"/>
            <a:ext cx="4536504"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b="1" dirty="0" smtClean="0">
                <a:solidFill>
                  <a:schemeClr val="tx1"/>
                </a:solidFill>
              </a:rPr>
              <a:t>1 год обучения</a:t>
            </a:r>
            <a:endParaRPr lang="ru-RU" dirty="0"/>
          </a:p>
        </p:txBody>
      </p:sp>
      <p:sp>
        <p:nvSpPr>
          <p:cNvPr id="3" name="Содержимое 2"/>
          <p:cNvSpPr>
            <a:spLocks noGrp="1"/>
          </p:cNvSpPr>
          <p:nvPr>
            <p:ph sz="quarter" idx="1"/>
          </p:nvPr>
        </p:nvSpPr>
        <p:spPr>
          <a:xfrm>
            <a:off x="179512" y="1052736"/>
            <a:ext cx="8507288" cy="5472608"/>
          </a:xfrm>
        </p:spPr>
        <p:txBody>
          <a:bodyPr>
            <a:normAutofit/>
          </a:bodyPr>
          <a:lstStyle/>
          <a:p>
            <a:pPr>
              <a:buNone/>
            </a:pPr>
            <a:r>
              <a:rPr lang="ru-RU" sz="2000" dirty="0" smtClean="0">
                <a:latin typeface="Times New Roman" pitchFamily="18" charset="0"/>
                <a:cs typeface="Times New Roman" pitchFamily="18" charset="0"/>
              </a:rPr>
              <a:t>Мы с вами учили дни недели, давайте вспомним их названия с матушкой курочкой и выполним задание.</a:t>
            </a:r>
          </a:p>
          <a:p>
            <a:pPr>
              <a:buNone/>
            </a:pPr>
            <a:endParaRPr lang="ru-RU" sz="2000" dirty="0">
              <a:latin typeface="Times New Roman" pitchFamily="18" charset="0"/>
              <a:cs typeface="Times New Roman" pitchFamily="18" charset="0"/>
            </a:endParaRPr>
          </a:p>
        </p:txBody>
      </p:sp>
      <p:pic>
        <p:nvPicPr>
          <p:cNvPr id="5" name="Days of the Week Song   The Singing Walrus.mp4">
            <a:hlinkClick r:id="" action="ppaction://media"/>
          </p:cNvPr>
          <p:cNvPicPr>
            <a:picLocks noRot="1" noChangeAspect="1"/>
          </p:cNvPicPr>
          <p:nvPr>
            <a:videoFile r:link="rId1"/>
          </p:nvPr>
        </p:nvPicPr>
        <p:blipFill>
          <a:blip r:embed="rId3" cstate="print"/>
          <a:stretch>
            <a:fillRect/>
          </a:stretch>
        </p:blipFill>
        <p:spPr>
          <a:xfrm>
            <a:off x="1043608" y="1745010"/>
            <a:ext cx="6984776" cy="485234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ru-RU" b="1" dirty="0" smtClean="0">
                <a:solidFill>
                  <a:schemeClr val="tx1"/>
                </a:solidFill>
              </a:rPr>
              <a:t>1 год обучения</a:t>
            </a:r>
            <a:endParaRPr lang="ru-RU" dirty="0"/>
          </a:p>
        </p:txBody>
      </p:sp>
      <p:pic>
        <p:nvPicPr>
          <p:cNvPr id="5" name="Содержимое 4" descr="https://ds02.infourok.ru/uploads/ex/0296/000211ed-25bb0999/img6.jpg"/>
          <p:cNvPicPr>
            <a:picLocks noGrp="1"/>
          </p:cNvPicPr>
          <p:nvPr>
            <p:ph sz="quarter" idx="1"/>
          </p:nvPr>
        </p:nvPicPr>
        <p:blipFill>
          <a:blip r:embed="rId2" cstate="print"/>
          <a:srcRect/>
          <a:stretch>
            <a:fillRect/>
          </a:stretch>
        </p:blipFill>
        <p:spPr bwMode="auto">
          <a:xfrm>
            <a:off x="250825" y="1358702"/>
            <a:ext cx="8642350" cy="48613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18058"/>
          </a:xfrm>
        </p:spPr>
        <p:txBody>
          <a:bodyPr>
            <a:normAutofit fontScale="90000"/>
          </a:bodyPr>
          <a:lstStyle/>
          <a:p>
            <a:pPr algn="ctr"/>
            <a:r>
              <a:rPr lang="ru-RU" b="1" dirty="0" smtClean="0">
                <a:solidFill>
                  <a:schemeClr val="tx1"/>
                </a:solidFill>
              </a:rPr>
              <a:t>1 год обучения</a:t>
            </a:r>
            <a:endParaRPr lang="ru-RU" dirty="0"/>
          </a:p>
        </p:txBody>
      </p:sp>
      <p:sp>
        <p:nvSpPr>
          <p:cNvPr id="8" name="Содержимое 7"/>
          <p:cNvSpPr>
            <a:spLocks noGrp="1"/>
          </p:cNvSpPr>
          <p:nvPr>
            <p:ph sz="quarter" idx="1"/>
          </p:nvPr>
        </p:nvSpPr>
        <p:spPr>
          <a:xfrm>
            <a:off x="251520" y="764704"/>
            <a:ext cx="8640960" cy="5832648"/>
          </a:xfrm>
        </p:spPr>
        <p:txBody>
          <a:bodyPr>
            <a:normAutofit/>
          </a:bodyPr>
          <a:lstStyle/>
          <a:p>
            <a:pPr>
              <a:buNone/>
            </a:pPr>
            <a:r>
              <a:rPr lang="ru-RU" sz="2000" dirty="0" smtClean="0">
                <a:latin typeface="Times New Roman" pitchFamily="18" charset="0"/>
                <a:cs typeface="Times New Roman" pitchFamily="18" charset="0"/>
              </a:rPr>
              <a:t>Мы знакомы с названиями многих животных, давайте вспомним их и выполним задание.</a:t>
            </a:r>
          </a:p>
          <a:p>
            <a:pPr>
              <a:buNone/>
            </a:pPr>
            <a:endParaRPr lang="ru-RU" sz="2000" dirty="0">
              <a:latin typeface="Times New Roman" pitchFamily="18" charset="0"/>
              <a:cs typeface="Times New Roman" pitchFamily="18" charset="0"/>
            </a:endParaRPr>
          </a:p>
        </p:txBody>
      </p:sp>
      <p:pic>
        <p:nvPicPr>
          <p:cNvPr id="9" name="Learning Wild Animals for Kids - Teaching Animals Video for Toddlers - Stacking Tsum Tsum Style.mp4">
            <a:hlinkClick r:id="" action="ppaction://media"/>
          </p:cNvPr>
          <p:cNvPicPr>
            <a:picLocks noRot="1" noChangeAspect="1"/>
          </p:cNvPicPr>
          <p:nvPr>
            <a:videoFile r:link="rId1"/>
          </p:nvPr>
        </p:nvPicPr>
        <p:blipFill>
          <a:blip r:embed="rId3" cstate="print"/>
          <a:stretch>
            <a:fillRect/>
          </a:stretch>
        </p:blipFill>
        <p:spPr>
          <a:xfrm>
            <a:off x="827584" y="1412776"/>
            <a:ext cx="7488832" cy="520333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9"/>
                                        </p:tgtEl>
                                      </p:cBhvr>
                                    </p:cmd>
                                  </p:childTnLst>
                                </p:cTn>
                              </p:par>
                            </p:childTnLst>
                          </p:cTn>
                        </p:par>
                      </p:childTnLst>
                    </p:cTn>
                  </p:par>
                </p:childTnLst>
              </p:cTn>
              <p:nextCondLst>
                <p:cond evt="onClick" delay="0">
                  <p:tgtEl>
                    <p:spTgt spid="9"/>
                  </p:tgtEl>
                </p:cond>
              </p:nextCondLst>
            </p:seq>
            <p:video>
              <p:cMediaNode>
                <p:cTn id="7"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90066"/>
          </a:xfrm>
        </p:spPr>
        <p:txBody>
          <a:bodyPr>
            <a:normAutofit fontScale="90000"/>
          </a:bodyPr>
          <a:lstStyle/>
          <a:p>
            <a:pPr algn="ctr"/>
            <a:r>
              <a:rPr lang="ru-RU" b="1" dirty="0" smtClean="0">
                <a:solidFill>
                  <a:schemeClr val="tx1"/>
                </a:solidFill>
              </a:rPr>
              <a:t>2 год обучения</a:t>
            </a:r>
            <a:endParaRPr lang="ru-RU" dirty="0"/>
          </a:p>
        </p:txBody>
      </p:sp>
      <p:sp>
        <p:nvSpPr>
          <p:cNvPr id="6" name="Содержимое 5"/>
          <p:cNvSpPr>
            <a:spLocks noGrp="1"/>
          </p:cNvSpPr>
          <p:nvPr>
            <p:ph sz="quarter" idx="1"/>
          </p:nvPr>
        </p:nvSpPr>
        <p:spPr>
          <a:xfrm>
            <a:off x="179512" y="764704"/>
            <a:ext cx="8712968" cy="5832648"/>
          </a:xfrm>
        </p:spPr>
        <p:txBody>
          <a:bodyPr>
            <a:normAutofit/>
          </a:bodyPr>
          <a:lstStyle/>
          <a:p>
            <a:pPr>
              <a:buNone/>
            </a:pPr>
            <a:r>
              <a:rPr lang="ru-RU" sz="2000" dirty="0" smtClean="0">
                <a:latin typeface="Times New Roman" pitchFamily="18" charset="0"/>
                <a:cs typeface="Times New Roman" pitchFamily="18" charset="0"/>
              </a:rPr>
              <a:t>Давайте посмотрим сюжет и вспомним, а что же мы умеем и повторим эти действия и слова с нашими друзьями.</a:t>
            </a:r>
          </a:p>
          <a:p>
            <a:pPr>
              <a:buNone/>
            </a:pPr>
            <a:endParaRPr lang="ru-RU" sz="2000" dirty="0">
              <a:latin typeface="Times New Roman" pitchFamily="18" charset="0"/>
              <a:cs typeface="Times New Roman" pitchFamily="18" charset="0"/>
            </a:endParaRPr>
          </a:p>
        </p:txBody>
      </p:sp>
      <p:pic>
        <p:nvPicPr>
          <p:cNvPr id="7" name="i can 2.mp4">
            <a:hlinkClick r:id="" action="ppaction://media"/>
          </p:cNvPr>
          <p:cNvPicPr>
            <a:picLocks noRot="1" noChangeAspect="1"/>
          </p:cNvPicPr>
          <p:nvPr>
            <a:videoFile r:link="rId1"/>
          </p:nvPr>
        </p:nvPicPr>
        <p:blipFill>
          <a:blip r:embed="rId3" cstate="print"/>
          <a:stretch>
            <a:fillRect/>
          </a:stretch>
        </p:blipFill>
        <p:spPr>
          <a:xfrm>
            <a:off x="827584" y="1528986"/>
            <a:ext cx="7344816" cy="502255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b="1" dirty="0" smtClean="0">
                <a:solidFill>
                  <a:schemeClr val="tx1"/>
                </a:solidFill>
              </a:rPr>
              <a:t>1 год обучения</a:t>
            </a:r>
            <a:endParaRPr lang="ru-RU" dirty="0"/>
          </a:p>
        </p:txBody>
      </p:sp>
      <p:sp>
        <p:nvSpPr>
          <p:cNvPr id="6" name="Содержимое 5"/>
          <p:cNvSpPr>
            <a:spLocks noGrp="1"/>
          </p:cNvSpPr>
          <p:nvPr>
            <p:ph sz="quarter" idx="1"/>
          </p:nvPr>
        </p:nvSpPr>
        <p:spPr>
          <a:xfrm>
            <a:off x="251520" y="980728"/>
            <a:ext cx="8568952" cy="5544616"/>
          </a:xfrm>
        </p:spPr>
        <p:txBody>
          <a:bodyPr>
            <a:normAutofit/>
          </a:bodyPr>
          <a:lstStyle/>
          <a:p>
            <a:pPr>
              <a:buNone/>
            </a:pPr>
            <a:r>
              <a:rPr lang="ru-RU" sz="2000" dirty="0" smtClean="0">
                <a:latin typeface="Times New Roman" pitchFamily="18" charset="0"/>
                <a:cs typeface="Times New Roman" pitchFamily="18" charset="0"/>
              </a:rPr>
              <a:t>Соедини название животного с картинкой и назови его.</a:t>
            </a:r>
          </a:p>
          <a:p>
            <a:pPr>
              <a:buNone/>
            </a:pPr>
            <a:endParaRPr lang="ru-RU" sz="2000" dirty="0">
              <a:latin typeface="Times New Roman" pitchFamily="18" charset="0"/>
              <a:cs typeface="Times New Roman" pitchFamily="18" charset="0"/>
            </a:endParaRPr>
          </a:p>
        </p:txBody>
      </p:sp>
      <p:pic>
        <p:nvPicPr>
          <p:cNvPr id="7" name="Рисунок 6" descr="https://ds05.infourok.ru/uploads/ex/0d62/000b6b89-3812dd06/hello_html_m2cced569.png"/>
          <p:cNvPicPr/>
          <p:nvPr/>
        </p:nvPicPr>
        <p:blipFill>
          <a:blip r:embed="rId2" cstate="print"/>
          <a:srcRect/>
          <a:stretch>
            <a:fillRect/>
          </a:stretch>
        </p:blipFill>
        <p:spPr bwMode="auto">
          <a:xfrm>
            <a:off x="1907704" y="1484784"/>
            <a:ext cx="4536504"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ru-RU" b="1" dirty="0" smtClean="0">
                <a:solidFill>
                  <a:schemeClr val="tx1"/>
                </a:solidFill>
              </a:rPr>
              <a:t>2 год обучения</a:t>
            </a:r>
            <a:endParaRPr lang="ru-RU" dirty="0"/>
          </a:p>
        </p:txBody>
      </p:sp>
      <p:pic>
        <p:nvPicPr>
          <p:cNvPr id="5" name="Содержимое 4" descr="https://ds04.infourok.ru/uploads/ex/0c9f/00010a86-6c752f83/hello_html_m15c9572d.png"/>
          <p:cNvPicPr>
            <a:picLocks noGrp="1"/>
          </p:cNvPicPr>
          <p:nvPr>
            <p:ph sz="quarter" idx="1"/>
          </p:nvPr>
        </p:nvPicPr>
        <p:blipFill>
          <a:blip r:embed="rId2" cstate="print"/>
          <a:srcRect/>
          <a:stretch>
            <a:fillRect/>
          </a:stretch>
        </p:blipFill>
        <p:spPr bwMode="auto">
          <a:xfrm>
            <a:off x="1907704" y="908050"/>
            <a:ext cx="5256583" cy="57613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pPr algn="ctr"/>
            <a:r>
              <a:rPr lang="ru-RU" b="1" dirty="0" smtClean="0">
                <a:solidFill>
                  <a:schemeClr val="tx1"/>
                </a:solidFill>
              </a:rPr>
              <a:t>2 год обучения</a:t>
            </a:r>
            <a:endParaRPr lang="ru-RU" dirty="0"/>
          </a:p>
        </p:txBody>
      </p:sp>
      <p:sp>
        <p:nvSpPr>
          <p:cNvPr id="5" name="Содержимое 4"/>
          <p:cNvSpPr>
            <a:spLocks noGrp="1"/>
          </p:cNvSpPr>
          <p:nvPr>
            <p:ph sz="quarter" idx="1"/>
          </p:nvPr>
        </p:nvSpPr>
        <p:spPr>
          <a:xfrm>
            <a:off x="179512" y="836712"/>
            <a:ext cx="8712968" cy="5760640"/>
          </a:xfrm>
        </p:spPr>
        <p:txBody>
          <a:bodyPr>
            <a:normAutofit/>
          </a:bodyPr>
          <a:lstStyle/>
          <a:p>
            <a:pPr>
              <a:buNone/>
            </a:pPr>
            <a:r>
              <a:rPr lang="ru-RU" sz="2000" dirty="0" smtClean="0">
                <a:latin typeface="Times New Roman" pitchFamily="18" charset="0"/>
                <a:cs typeface="Times New Roman" pitchFamily="18" charset="0"/>
              </a:rPr>
              <a:t>Вспоминаем слова по теме «Школьные принадлежности», записываем</a:t>
            </a:r>
          </a:p>
          <a:p>
            <a:pPr>
              <a:buNone/>
            </a:pPr>
            <a:r>
              <a:rPr lang="ru-RU" sz="2000" dirty="0" smtClean="0">
                <a:latin typeface="Times New Roman" pitchFamily="18" charset="0"/>
                <a:cs typeface="Times New Roman" pitchFamily="18" charset="0"/>
              </a:rPr>
              <a:t>незнакомые и учим.</a:t>
            </a:r>
          </a:p>
          <a:p>
            <a:pPr>
              <a:buNone/>
            </a:pPr>
            <a:endParaRPr lang="ru-RU" sz="2000" dirty="0">
              <a:latin typeface="Times New Roman" pitchFamily="18" charset="0"/>
              <a:cs typeface="Times New Roman" pitchFamily="18" charset="0"/>
            </a:endParaRPr>
          </a:p>
        </p:txBody>
      </p:sp>
      <p:pic>
        <p:nvPicPr>
          <p:cNvPr id="6" name="school suppleis.mp4">
            <a:hlinkClick r:id="" action="ppaction://media"/>
          </p:cNvPr>
          <p:cNvPicPr>
            <a:picLocks noRot="1" noChangeAspect="1"/>
          </p:cNvPicPr>
          <p:nvPr>
            <a:videoFile r:link="rId1"/>
          </p:nvPr>
        </p:nvPicPr>
        <p:blipFill>
          <a:blip r:embed="rId3" cstate="print"/>
          <a:stretch>
            <a:fillRect/>
          </a:stretch>
        </p:blipFill>
        <p:spPr>
          <a:xfrm>
            <a:off x="1115616" y="1700808"/>
            <a:ext cx="7119011" cy="475252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70186"/>
          </a:xfrm>
        </p:spPr>
        <p:txBody>
          <a:bodyPr>
            <a:noAutofit/>
          </a:bodyPr>
          <a:lstStyle/>
          <a:p>
            <a:pPr algn="ctr"/>
            <a:r>
              <a:rPr lang="en-US" sz="2800" b="1" dirty="0" smtClean="0">
                <a:solidFill>
                  <a:schemeClr val="tx1"/>
                </a:solidFill>
              </a:rPr>
              <a:t>ENGLISH WORLD</a:t>
            </a:r>
            <a:endParaRPr lang="ru-RU" sz="2800" dirty="0">
              <a:solidFill>
                <a:schemeClr val="tx1"/>
              </a:solidFill>
            </a:endParaRPr>
          </a:p>
        </p:txBody>
      </p:sp>
      <p:sp>
        <p:nvSpPr>
          <p:cNvPr id="3" name="Содержимое 2"/>
          <p:cNvSpPr>
            <a:spLocks noGrp="1"/>
          </p:cNvSpPr>
          <p:nvPr>
            <p:ph sz="quarter" idx="1"/>
          </p:nvPr>
        </p:nvSpPr>
        <p:spPr>
          <a:xfrm>
            <a:off x="467544" y="692696"/>
            <a:ext cx="8424936" cy="5760640"/>
          </a:xfrm>
        </p:spPr>
        <p:txBody>
          <a:bodyPr>
            <a:normAutofit/>
          </a:bodyPr>
          <a:lstStyle/>
          <a:p>
            <a:pPr algn="just">
              <a:buNone/>
            </a:pPr>
            <a:r>
              <a:rPr lang="ru-RU" dirty="0" smtClean="0"/>
              <a:t>          </a:t>
            </a:r>
          </a:p>
          <a:p>
            <a:pPr algn="ctr">
              <a:buNone/>
            </a:pPr>
            <a:r>
              <a:rPr lang="ru-RU" dirty="0" smtClean="0"/>
              <a:t>      </a:t>
            </a:r>
            <a:endParaRPr lang="ru-RU" dirty="0" smtClean="0"/>
          </a:p>
          <a:p>
            <a:pPr algn="ctr">
              <a:buNone/>
            </a:pPr>
            <a:endParaRPr lang="ru-RU" dirty="0" smtClean="0"/>
          </a:p>
          <a:p>
            <a:pPr algn="ctr">
              <a:buNone/>
            </a:pPr>
            <a:r>
              <a:rPr lang="ru-RU" dirty="0" smtClean="0">
                <a:latin typeface="Times New Roman" pitchFamily="18" charset="0"/>
                <a:cs typeface="Times New Roman" pitchFamily="18" charset="0"/>
              </a:rPr>
              <a:t>   Дорогие ребята, мы продолжаем с вами наше дистанционное обучение. </a:t>
            </a:r>
          </a:p>
          <a:p>
            <a:pPr algn="ctr">
              <a:buNone/>
            </a:pPr>
            <a:r>
              <a:rPr lang="ru-RU" dirty="0" smtClean="0">
                <a:latin typeface="Times New Roman" pitchFamily="18" charset="0"/>
                <a:cs typeface="Times New Roman" pitchFamily="18" charset="0"/>
              </a:rPr>
              <a:t>Я предлагаю вам ряд новых интересных заданий.</a:t>
            </a:r>
          </a:p>
          <a:p>
            <a:pPr algn="ctr">
              <a:buNone/>
            </a:pPr>
            <a:r>
              <a:rPr lang="ru-RU" dirty="0" smtClean="0">
                <a:latin typeface="Times New Roman" pitchFamily="18" charset="0"/>
                <a:cs typeface="Times New Roman" pitchFamily="18" charset="0"/>
              </a:rPr>
              <a:t>В конце всех заданий вас ждёт наша давняя знакомая свинка </a:t>
            </a:r>
            <a:r>
              <a:rPr lang="ru-RU" dirty="0" err="1" smtClean="0">
                <a:latin typeface="Times New Roman" pitchFamily="18" charset="0"/>
                <a:cs typeface="Times New Roman" pitchFamily="18" charset="0"/>
              </a:rPr>
              <a:t>Пеппа</a:t>
            </a:r>
            <a:r>
              <a:rPr lang="ru-RU" dirty="0" smtClean="0">
                <a:latin typeface="Times New Roman" pitchFamily="18" charset="0"/>
                <a:cs typeface="Times New Roman" pitchFamily="18" charset="0"/>
              </a:rPr>
              <a:t>, давайте посмотрим, что с ней приключилось в этот раз. </a:t>
            </a:r>
          </a:p>
          <a:p>
            <a:pPr algn="ctr">
              <a:buNone/>
            </a:pPr>
            <a:r>
              <a:rPr lang="ru-RU" dirty="0" smtClean="0">
                <a:latin typeface="Times New Roman" pitchFamily="18" charset="0"/>
                <a:cs typeface="Times New Roman" pitchFamily="18" charset="0"/>
              </a:rPr>
              <a:t>Берегите себя! До новых встреч!</a:t>
            </a:r>
          </a:p>
          <a:p>
            <a:pPr algn="ctr">
              <a:buNone/>
            </a:pPr>
            <a:endParaRPr lang="ru-RU" dirty="0" smtClean="0">
              <a:latin typeface="Times New Roman" pitchFamily="18" charset="0"/>
              <a:cs typeface="Times New Roman" pitchFamily="18" charset="0"/>
            </a:endParaRPr>
          </a:p>
          <a:p>
            <a:pPr algn="ctr">
              <a:buNone/>
            </a:pPr>
            <a:r>
              <a:rPr lang="ru-RU" sz="1600" dirty="0" smtClean="0">
                <a:latin typeface="Times New Roman" pitchFamily="18" charset="0"/>
                <a:cs typeface="Times New Roman" pitchFamily="18" charset="0"/>
              </a:rPr>
              <a:t>Все задания и сюжеты взяты из открытых источников, сюжеты и мультфильм предназначены исключительно для просмотра.</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568952" cy="634082"/>
          </a:xfrm>
        </p:spPr>
        <p:txBody>
          <a:bodyPr>
            <a:normAutofit fontScale="90000"/>
          </a:bodyPr>
          <a:lstStyle/>
          <a:p>
            <a:pPr algn="ctr"/>
            <a:r>
              <a:rPr lang="ru-RU" b="1" dirty="0" smtClean="0">
                <a:solidFill>
                  <a:schemeClr val="tx1"/>
                </a:solidFill>
              </a:rPr>
              <a:t>2 год обучения</a:t>
            </a:r>
            <a:endParaRPr lang="ru-RU" dirty="0"/>
          </a:p>
        </p:txBody>
      </p:sp>
      <p:sp>
        <p:nvSpPr>
          <p:cNvPr id="3" name="Содержимое 2"/>
          <p:cNvSpPr>
            <a:spLocks noGrp="1"/>
          </p:cNvSpPr>
          <p:nvPr>
            <p:ph sz="quarter" idx="1"/>
          </p:nvPr>
        </p:nvSpPr>
        <p:spPr>
          <a:xfrm>
            <a:off x="179512" y="836712"/>
            <a:ext cx="8712968" cy="5832648"/>
          </a:xfrm>
        </p:spPr>
        <p:txBody>
          <a:bodyPr>
            <a:normAutofit/>
          </a:bodyPr>
          <a:lstStyle/>
          <a:p>
            <a:pPr>
              <a:buNone/>
            </a:pPr>
            <a:r>
              <a:rPr lang="ru-RU" sz="2000" dirty="0" smtClean="0">
                <a:latin typeface="Times New Roman" pitchFamily="18" charset="0"/>
                <a:cs typeface="Times New Roman" pitchFamily="18" charset="0"/>
              </a:rPr>
              <a:t>Смотрим сюжет, вспоминаем знакомые слова по теме «Мой дом»,выписываем и учим новые.</a:t>
            </a:r>
          </a:p>
          <a:p>
            <a:pPr>
              <a:buNone/>
            </a:pPr>
            <a:endParaRPr lang="ru-RU" sz="2000" dirty="0">
              <a:latin typeface="Times New Roman" pitchFamily="18" charset="0"/>
              <a:cs typeface="Times New Roman" pitchFamily="18" charset="0"/>
            </a:endParaRPr>
          </a:p>
        </p:txBody>
      </p:sp>
      <p:pic>
        <p:nvPicPr>
          <p:cNvPr id="4" name="house.mp4">
            <a:hlinkClick r:id="" action="ppaction://media"/>
          </p:cNvPr>
          <p:cNvPicPr>
            <a:picLocks noRot="1" noChangeAspect="1"/>
          </p:cNvPicPr>
          <p:nvPr>
            <a:videoFile r:link="rId1"/>
          </p:nvPr>
        </p:nvPicPr>
        <p:blipFill>
          <a:blip r:embed="rId3" cstate="print"/>
          <a:stretch>
            <a:fillRect/>
          </a:stretch>
        </p:blipFill>
        <p:spPr>
          <a:xfrm>
            <a:off x="899592" y="1564128"/>
            <a:ext cx="7632848" cy="488920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b="1" dirty="0" smtClean="0">
                <a:solidFill>
                  <a:schemeClr val="tx1"/>
                </a:solidFill>
              </a:rPr>
              <a:t>2 год обучения</a:t>
            </a:r>
            <a:endParaRPr lang="ru-RU" dirty="0"/>
          </a:p>
        </p:txBody>
      </p:sp>
      <p:sp>
        <p:nvSpPr>
          <p:cNvPr id="3" name="Содержимое 2"/>
          <p:cNvSpPr>
            <a:spLocks noGrp="1"/>
          </p:cNvSpPr>
          <p:nvPr>
            <p:ph sz="quarter" idx="1"/>
          </p:nvPr>
        </p:nvSpPr>
        <p:spPr>
          <a:xfrm>
            <a:off x="179512" y="908720"/>
            <a:ext cx="8784976" cy="5616624"/>
          </a:xfrm>
        </p:spPr>
        <p:txBody>
          <a:bodyPr>
            <a:normAutofit/>
          </a:bodyPr>
          <a:lstStyle/>
          <a:p>
            <a:pPr>
              <a:buNone/>
            </a:pPr>
            <a:r>
              <a:rPr lang="ru-RU" sz="2000" dirty="0" smtClean="0">
                <a:latin typeface="Times New Roman" pitchFamily="18" charset="0"/>
                <a:cs typeface="Times New Roman" pitchFamily="18" charset="0"/>
              </a:rPr>
              <a:t>Смотрим сюжет, вспоминаем слова по теме «Части тела», новые слова записываем в тетрадку и учим.</a:t>
            </a:r>
          </a:p>
          <a:p>
            <a:pPr>
              <a:buNone/>
            </a:pPr>
            <a:endParaRPr lang="ru-RU" sz="2000" dirty="0">
              <a:latin typeface="Times New Roman" pitchFamily="18" charset="0"/>
              <a:cs typeface="Times New Roman" pitchFamily="18" charset="0"/>
            </a:endParaRPr>
          </a:p>
        </p:txBody>
      </p:sp>
      <p:pic>
        <p:nvPicPr>
          <p:cNvPr id="4" name="Body).mp4">
            <a:hlinkClick r:id="" action="ppaction://media"/>
          </p:cNvPr>
          <p:cNvPicPr>
            <a:picLocks noRot="1" noChangeAspect="1"/>
          </p:cNvPicPr>
          <p:nvPr>
            <a:videoFile r:link="rId1"/>
          </p:nvPr>
        </p:nvPicPr>
        <p:blipFill>
          <a:blip r:embed="rId3" cstate="print"/>
          <a:stretch>
            <a:fillRect/>
          </a:stretch>
        </p:blipFill>
        <p:spPr>
          <a:xfrm>
            <a:off x="611560" y="1772816"/>
            <a:ext cx="8136904" cy="476260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496944" cy="562074"/>
          </a:xfrm>
        </p:spPr>
        <p:txBody>
          <a:bodyPr>
            <a:normAutofit fontScale="90000"/>
          </a:bodyPr>
          <a:lstStyle/>
          <a:p>
            <a:pPr algn="ctr"/>
            <a:r>
              <a:rPr lang="en-US" b="1" dirty="0" smtClean="0">
                <a:solidFill>
                  <a:schemeClr val="tx1"/>
                </a:solidFill>
              </a:rPr>
              <a:t>3</a:t>
            </a:r>
            <a:r>
              <a:rPr lang="ru-RU" b="1" dirty="0" smtClean="0">
                <a:solidFill>
                  <a:schemeClr val="tx1"/>
                </a:solidFill>
              </a:rPr>
              <a:t>год </a:t>
            </a:r>
            <a:r>
              <a:rPr lang="ru-RU" b="1" dirty="0" smtClean="0">
                <a:solidFill>
                  <a:schemeClr val="tx1"/>
                </a:solidFill>
              </a:rPr>
              <a:t>обучения</a:t>
            </a:r>
            <a:endParaRPr lang="ru-RU" dirty="0"/>
          </a:p>
        </p:txBody>
      </p:sp>
      <p:pic>
        <p:nvPicPr>
          <p:cNvPr id="5" name="Содержимое 4" descr="https://ds04.infourok.ru/uploads/ex/0c9f/00010a86-6c752f83/hello_html_30887186.png"/>
          <p:cNvPicPr>
            <a:picLocks noGrp="1"/>
          </p:cNvPicPr>
          <p:nvPr>
            <p:ph sz="quarter" idx="1"/>
          </p:nvPr>
        </p:nvPicPr>
        <p:blipFill>
          <a:blip r:embed="rId2" cstate="print"/>
          <a:srcRect/>
          <a:stretch>
            <a:fillRect/>
          </a:stretch>
        </p:blipFill>
        <p:spPr bwMode="auto">
          <a:xfrm>
            <a:off x="1979712" y="836613"/>
            <a:ext cx="5112568" cy="56887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b="1" dirty="0" smtClean="0">
                <a:solidFill>
                  <a:schemeClr val="tx1"/>
                </a:solidFill>
              </a:rPr>
              <a:t>3 год обучения</a:t>
            </a:r>
            <a:endParaRPr lang="ru-RU" dirty="0"/>
          </a:p>
        </p:txBody>
      </p:sp>
      <p:sp>
        <p:nvSpPr>
          <p:cNvPr id="3" name="Содержимое 2"/>
          <p:cNvSpPr>
            <a:spLocks noGrp="1"/>
          </p:cNvSpPr>
          <p:nvPr>
            <p:ph sz="quarter" idx="1"/>
          </p:nvPr>
        </p:nvSpPr>
        <p:spPr>
          <a:xfrm>
            <a:off x="251520" y="908720"/>
            <a:ext cx="8568952" cy="5544616"/>
          </a:xfrm>
        </p:spPr>
        <p:txBody>
          <a:bodyPr>
            <a:normAutofit/>
          </a:bodyPr>
          <a:lstStyle/>
          <a:p>
            <a:pPr lvl="0"/>
            <a:r>
              <a:rPr lang="ru-RU" sz="1800" b="1" dirty="0" smtClean="0"/>
              <a:t>Вставьте</a:t>
            </a:r>
            <a:r>
              <a:rPr lang="en-US" sz="1800" b="1" dirty="0" smtClean="0"/>
              <a:t> </a:t>
            </a:r>
            <a:r>
              <a:rPr lang="ru-RU" sz="1800" b="1" dirty="0" smtClean="0"/>
              <a:t>артикль</a:t>
            </a:r>
            <a:r>
              <a:rPr lang="en-US" sz="1800" b="1" dirty="0" smtClean="0"/>
              <a:t> a/an.</a:t>
            </a:r>
            <a:r>
              <a:rPr lang="en-US" sz="1800" dirty="0" smtClean="0"/>
              <a:t/>
            </a:r>
            <a:br>
              <a:rPr lang="en-US" sz="1800" dirty="0" smtClean="0"/>
            </a:br>
            <a:r>
              <a:rPr lang="en-US" sz="1800" dirty="0" smtClean="0"/>
              <a:t>___orange, ___apple, ___duck, ___sweet, ___elf, ___lemon, ___house</a:t>
            </a:r>
            <a:endParaRPr lang="ru-RU" sz="1800" dirty="0" smtClean="0"/>
          </a:p>
          <a:p>
            <a:pPr lvl="0"/>
            <a:r>
              <a:rPr lang="ru-RU" sz="1800" b="1" dirty="0" smtClean="0"/>
              <a:t>Напиши перевод:</a:t>
            </a:r>
            <a:endParaRPr lang="ru-RU" sz="1800" dirty="0" smtClean="0"/>
          </a:p>
          <a:p>
            <a:pPr lvl="0"/>
            <a:r>
              <a:rPr lang="ru-RU" sz="1800" dirty="0" smtClean="0"/>
              <a:t>Я - … 2) Он - … 3) Она - … 4) Он, она, оно… 5) Мы - … 6) Ты, вы - … 7) Они - …</a:t>
            </a:r>
          </a:p>
          <a:p>
            <a:pPr lvl="0"/>
            <a:r>
              <a:rPr lang="ru-RU" sz="1800" b="1" dirty="0" smtClean="0"/>
              <a:t>Вставьте</a:t>
            </a:r>
            <a:r>
              <a:rPr lang="en-US" sz="1800" b="1" dirty="0" smtClean="0"/>
              <a:t> </a:t>
            </a:r>
            <a:r>
              <a:rPr lang="ru-RU" sz="1800" b="1" dirty="0" smtClean="0"/>
              <a:t>нужную</a:t>
            </a:r>
            <a:r>
              <a:rPr lang="en-US" sz="1800" b="1" dirty="0" smtClean="0"/>
              <a:t> </a:t>
            </a:r>
            <a:r>
              <a:rPr lang="ru-RU" sz="1800" b="1" dirty="0" smtClean="0"/>
              <a:t>форму</a:t>
            </a:r>
            <a:r>
              <a:rPr lang="en-US" sz="1800" b="1" dirty="0" smtClean="0"/>
              <a:t> </a:t>
            </a:r>
            <a:r>
              <a:rPr lang="ru-RU" sz="1800" b="1" dirty="0" smtClean="0"/>
              <a:t>глагола</a:t>
            </a:r>
            <a:r>
              <a:rPr lang="en-US" sz="1800" b="1" dirty="0" smtClean="0"/>
              <a:t> to be (am/is/are)</a:t>
            </a:r>
            <a:endParaRPr lang="ru-RU" sz="1800" dirty="0" smtClean="0"/>
          </a:p>
          <a:p>
            <a:pPr lvl="0"/>
            <a:r>
              <a:rPr lang="ru-RU" sz="1800" dirty="0" err="1" smtClean="0"/>
              <a:t>They</a:t>
            </a:r>
            <a:r>
              <a:rPr lang="ru-RU" sz="1800" dirty="0" smtClean="0"/>
              <a:t> ______ </a:t>
            </a:r>
            <a:r>
              <a:rPr lang="ru-RU" sz="1800" dirty="0" err="1" smtClean="0"/>
              <a:t>red</a:t>
            </a:r>
            <a:r>
              <a:rPr lang="ru-RU" sz="1800" dirty="0" smtClean="0"/>
              <a:t> </a:t>
            </a:r>
            <a:r>
              <a:rPr lang="ru-RU" sz="1800" dirty="0" err="1" smtClean="0"/>
              <a:t>apples</a:t>
            </a:r>
            <a:r>
              <a:rPr lang="ru-RU" sz="1800" dirty="0" smtClean="0"/>
              <a:t>.</a:t>
            </a:r>
          </a:p>
          <a:p>
            <a:pPr lvl="0"/>
            <a:r>
              <a:rPr lang="ru-RU" sz="1800" dirty="0" err="1" smtClean="0"/>
              <a:t>She</a:t>
            </a:r>
            <a:r>
              <a:rPr lang="ru-RU" sz="1800" dirty="0" smtClean="0"/>
              <a:t> _____ </a:t>
            </a:r>
            <a:r>
              <a:rPr lang="ru-RU" sz="1800" dirty="0" err="1" smtClean="0"/>
              <a:t>a</a:t>
            </a:r>
            <a:r>
              <a:rPr lang="ru-RU" sz="1800" dirty="0" smtClean="0"/>
              <a:t> </a:t>
            </a:r>
            <a:r>
              <a:rPr lang="ru-RU" sz="1800" dirty="0" err="1" smtClean="0"/>
              <a:t>nurse</a:t>
            </a:r>
            <a:r>
              <a:rPr lang="ru-RU" sz="1800" dirty="0" smtClean="0"/>
              <a:t>.</a:t>
            </a:r>
          </a:p>
          <a:p>
            <a:pPr lvl="0"/>
            <a:r>
              <a:rPr lang="ru-RU" sz="1800" dirty="0" err="1" smtClean="0"/>
              <a:t>He</a:t>
            </a:r>
            <a:r>
              <a:rPr lang="ru-RU" sz="1800" dirty="0" smtClean="0"/>
              <a:t> </a:t>
            </a:r>
            <a:r>
              <a:rPr lang="ru-RU" sz="1800" dirty="0" err="1" smtClean="0"/>
              <a:t>______from</a:t>
            </a:r>
            <a:r>
              <a:rPr lang="ru-RU" sz="1800" dirty="0" smtClean="0"/>
              <a:t> </a:t>
            </a:r>
            <a:r>
              <a:rPr lang="ru-RU" sz="1800" dirty="0" err="1" smtClean="0"/>
              <a:t>Russia</a:t>
            </a:r>
            <a:r>
              <a:rPr lang="ru-RU" sz="1800" dirty="0" smtClean="0"/>
              <a:t>.</a:t>
            </a:r>
          </a:p>
          <a:p>
            <a:pPr lvl="0"/>
            <a:r>
              <a:rPr lang="ru-RU" sz="1800" dirty="0" err="1" smtClean="0"/>
              <a:t>We</a:t>
            </a:r>
            <a:r>
              <a:rPr lang="ru-RU" sz="1800" dirty="0" smtClean="0"/>
              <a:t> _____ </a:t>
            </a:r>
            <a:r>
              <a:rPr lang="ru-RU" sz="1800" dirty="0" err="1" smtClean="0"/>
              <a:t>good</a:t>
            </a:r>
            <a:r>
              <a:rPr lang="ru-RU" sz="1800" dirty="0" smtClean="0"/>
              <a:t> </a:t>
            </a:r>
            <a:r>
              <a:rPr lang="ru-RU" sz="1800" dirty="0" err="1" smtClean="0"/>
              <a:t>pupils</a:t>
            </a:r>
            <a:r>
              <a:rPr lang="ru-RU" sz="1800" dirty="0" smtClean="0"/>
              <a:t>.</a:t>
            </a:r>
          </a:p>
          <a:p>
            <a:pPr lvl="0"/>
            <a:r>
              <a:rPr lang="ru-RU" sz="1800" dirty="0" smtClean="0"/>
              <a:t>I _____ </a:t>
            </a:r>
            <a:r>
              <a:rPr lang="ru-RU" sz="1800" dirty="0" err="1" smtClean="0"/>
              <a:t>a</a:t>
            </a:r>
            <a:r>
              <a:rPr lang="ru-RU" sz="1800" dirty="0" smtClean="0"/>
              <a:t> </a:t>
            </a:r>
            <a:r>
              <a:rPr lang="ru-RU" sz="1800" dirty="0" err="1" smtClean="0"/>
              <a:t>little</a:t>
            </a:r>
            <a:r>
              <a:rPr lang="ru-RU" sz="1800" dirty="0" smtClean="0"/>
              <a:t> </a:t>
            </a:r>
            <a:r>
              <a:rPr lang="ru-RU" sz="1800" dirty="0" err="1" smtClean="0"/>
              <a:t>elf</a:t>
            </a:r>
            <a:r>
              <a:rPr lang="ru-RU" sz="1800" dirty="0" smtClean="0"/>
              <a:t>.</a:t>
            </a:r>
          </a:p>
          <a:p>
            <a:pPr lvl="0"/>
            <a:r>
              <a:rPr lang="en-US" sz="1800" dirty="0" smtClean="0"/>
              <a:t>It _____ a big black dog.</a:t>
            </a:r>
            <a:endParaRPr lang="ru-RU" sz="1800" dirty="0" smtClean="0"/>
          </a:p>
          <a:p>
            <a:pPr lvl="0"/>
            <a:r>
              <a:rPr lang="ru-RU" sz="1800" b="1" dirty="0" smtClean="0"/>
              <a:t>Переведи на английский язык:</a:t>
            </a:r>
            <a:endParaRPr lang="ru-RU" sz="1800" dirty="0" smtClean="0"/>
          </a:p>
          <a:p>
            <a:pPr lvl="0"/>
            <a:r>
              <a:rPr lang="ru-RU" sz="1800" dirty="0" smtClean="0"/>
              <a:t>Моя мама </a:t>
            </a:r>
            <a:r>
              <a:rPr lang="ru-RU" sz="1800" dirty="0" err="1" smtClean="0"/>
              <a:t>хорошая.____________________________________________</a:t>
            </a:r>
            <a:endParaRPr lang="ru-RU" sz="1800" dirty="0" smtClean="0"/>
          </a:p>
          <a:p>
            <a:pPr lvl="0"/>
            <a:r>
              <a:rPr lang="ru-RU" sz="1800" dirty="0" smtClean="0"/>
              <a:t>Мой папа </a:t>
            </a:r>
            <a:r>
              <a:rPr lang="ru-RU" sz="1800" dirty="0" err="1" smtClean="0"/>
              <a:t>счастливый._________________________________________</a:t>
            </a:r>
            <a:endParaRPr lang="ru-RU" sz="1800" dirty="0" smtClean="0"/>
          </a:p>
          <a:p>
            <a:r>
              <a:rPr lang="ru-RU" sz="1800" dirty="0" smtClean="0"/>
              <a:t>Моя кошка </a:t>
            </a:r>
            <a:r>
              <a:rPr lang="ru-RU" sz="1800" dirty="0" err="1" smtClean="0"/>
              <a:t>маленькая._________________________________________</a:t>
            </a:r>
            <a:endParaRPr lang="ru-RU"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ru-RU" b="1" dirty="0" smtClean="0">
                <a:solidFill>
                  <a:schemeClr val="tx1"/>
                </a:solidFill>
              </a:rPr>
              <a:t>3 год обучения</a:t>
            </a:r>
            <a:endParaRPr lang="ru-RU" dirty="0"/>
          </a:p>
        </p:txBody>
      </p:sp>
      <p:sp>
        <p:nvSpPr>
          <p:cNvPr id="3" name="Содержимое 2"/>
          <p:cNvSpPr>
            <a:spLocks noGrp="1"/>
          </p:cNvSpPr>
          <p:nvPr>
            <p:ph sz="quarter" idx="1"/>
          </p:nvPr>
        </p:nvSpPr>
        <p:spPr>
          <a:xfrm>
            <a:off x="323528" y="908720"/>
            <a:ext cx="8424936" cy="5472608"/>
          </a:xfrm>
        </p:spPr>
        <p:txBody>
          <a:bodyPr>
            <a:normAutofit/>
          </a:bodyPr>
          <a:lstStyle/>
          <a:p>
            <a:pPr lvl="0"/>
            <a:r>
              <a:rPr lang="ru-RU" sz="2000" b="1" dirty="0" smtClean="0"/>
              <a:t>Соедини вопросы и подходящие ответы.</a:t>
            </a:r>
            <a:endParaRPr lang="ru-RU" sz="2000" dirty="0" smtClean="0"/>
          </a:p>
          <a:p>
            <a:pPr lvl="0"/>
            <a:r>
              <a:rPr lang="en-US" sz="2000" dirty="0" smtClean="0"/>
              <a:t>What’s your name? A) My name is Ann.</a:t>
            </a:r>
            <a:endParaRPr lang="ru-RU" sz="2000" dirty="0" smtClean="0"/>
          </a:p>
          <a:p>
            <a:pPr lvl="0"/>
            <a:r>
              <a:rPr lang="en-US" sz="2000" dirty="0" smtClean="0"/>
              <a:t>How old are you? B) It is 5 o’clock.</a:t>
            </a:r>
            <a:endParaRPr lang="ru-RU" sz="2000" dirty="0" smtClean="0"/>
          </a:p>
          <a:p>
            <a:pPr lvl="0"/>
            <a:r>
              <a:rPr lang="en-US" sz="2000" dirty="0" smtClean="0"/>
              <a:t>Where are you from? C) I’m fine. </a:t>
            </a:r>
            <a:r>
              <a:rPr lang="ru-RU" sz="1800" dirty="0" err="1" smtClean="0"/>
              <a:t>Thank</a:t>
            </a:r>
            <a:r>
              <a:rPr lang="ru-RU" sz="1800" dirty="0" smtClean="0"/>
              <a:t> </a:t>
            </a:r>
            <a:r>
              <a:rPr lang="en-US" sz="1800" dirty="0" err="1" smtClean="0"/>
              <a:t>y</a:t>
            </a:r>
            <a:r>
              <a:rPr lang="ru-RU" sz="1800" dirty="0" err="1" smtClean="0"/>
              <a:t>ou</a:t>
            </a:r>
            <a:r>
              <a:rPr lang="ru-RU" sz="2000" dirty="0" smtClean="0"/>
              <a:t>.</a:t>
            </a:r>
          </a:p>
          <a:p>
            <a:pPr lvl="0"/>
            <a:r>
              <a:rPr lang="en-US" sz="2000" dirty="0" smtClean="0"/>
              <a:t>How are you? D) I’m from Vladimir.</a:t>
            </a:r>
            <a:endParaRPr lang="ru-RU" sz="2000" dirty="0" smtClean="0"/>
          </a:p>
          <a:p>
            <a:pPr lvl="0"/>
            <a:r>
              <a:rPr lang="en-US" sz="2000" dirty="0" smtClean="0"/>
              <a:t>What’s the time? E) Yes I am.</a:t>
            </a:r>
            <a:endParaRPr lang="ru-RU" sz="2000" dirty="0" smtClean="0"/>
          </a:p>
          <a:p>
            <a:pPr lvl="0"/>
            <a:r>
              <a:rPr lang="en-US" sz="2000" dirty="0" smtClean="0"/>
              <a:t>Are you a pupil? F) I am 10.</a:t>
            </a:r>
            <a:endParaRPr lang="ru-RU" sz="2000" dirty="0" smtClean="0"/>
          </a:p>
          <a:p>
            <a:pPr lvl="0"/>
            <a:r>
              <a:rPr lang="ru-RU" sz="2000" b="1" dirty="0" smtClean="0"/>
              <a:t>Переведи на русский язык:</a:t>
            </a:r>
            <a:endParaRPr lang="ru-RU" sz="2000" dirty="0" smtClean="0"/>
          </a:p>
          <a:p>
            <a:pPr lvl="0"/>
            <a:r>
              <a:rPr lang="ru-RU" sz="2000" dirty="0" err="1" smtClean="0"/>
              <a:t>queen</a:t>
            </a:r>
            <a:r>
              <a:rPr lang="ru-RU" sz="2000" dirty="0" smtClean="0"/>
              <a:t> 10. </a:t>
            </a:r>
            <a:r>
              <a:rPr lang="ru-RU" sz="2000" dirty="0" err="1" smtClean="0"/>
              <a:t>black</a:t>
            </a:r>
            <a:r>
              <a:rPr lang="ru-RU" sz="2000" dirty="0" smtClean="0"/>
              <a:t> 19. </a:t>
            </a:r>
            <a:r>
              <a:rPr lang="ru-RU" sz="2000" dirty="0" err="1" smtClean="0"/>
              <a:t>rose</a:t>
            </a:r>
            <a:endParaRPr lang="ru-RU" sz="2000" dirty="0" smtClean="0"/>
          </a:p>
          <a:p>
            <a:pPr lvl="0"/>
            <a:r>
              <a:rPr lang="ru-RU" sz="2000" dirty="0" err="1" smtClean="0"/>
              <a:t>horse</a:t>
            </a:r>
            <a:r>
              <a:rPr lang="ru-RU" sz="2000" dirty="0" smtClean="0"/>
              <a:t> 11. </a:t>
            </a:r>
            <a:r>
              <a:rPr lang="ru-RU" sz="2000" dirty="0" err="1" smtClean="0"/>
              <a:t>lamp</a:t>
            </a:r>
            <a:r>
              <a:rPr lang="ru-RU" sz="2000" dirty="0" smtClean="0"/>
              <a:t> 20. </a:t>
            </a:r>
            <a:r>
              <a:rPr lang="ru-RU" sz="2000" dirty="0" err="1" smtClean="0"/>
              <a:t>pupil</a:t>
            </a:r>
            <a:endParaRPr lang="ru-RU" sz="2000" dirty="0" smtClean="0"/>
          </a:p>
          <a:p>
            <a:pPr lvl="0"/>
            <a:r>
              <a:rPr lang="ru-RU" sz="2000" dirty="0" err="1" smtClean="0"/>
              <a:t>happy</a:t>
            </a:r>
            <a:r>
              <a:rPr lang="ru-RU" sz="2000" dirty="0" smtClean="0"/>
              <a:t> 12. </a:t>
            </a:r>
            <a:r>
              <a:rPr lang="ru-RU" sz="2000" dirty="0" err="1" smtClean="0"/>
              <a:t>fish</a:t>
            </a:r>
            <a:r>
              <a:rPr lang="ru-RU" sz="2000" dirty="0" smtClean="0"/>
              <a:t> 21. </a:t>
            </a:r>
            <a:r>
              <a:rPr lang="ru-RU" sz="2000" dirty="0" err="1" smtClean="0"/>
              <a:t>tulip</a:t>
            </a:r>
            <a:endParaRPr lang="ru-RU" sz="2000" dirty="0" smtClean="0"/>
          </a:p>
          <a:p>
            <a:pPr lvl="0"/>
            <a:r>
              <a:rPr lang="ru-RU" sz="2000" dirty="0" err="1" smtClean="0"/>
              <a:t>funny</a:t>
            </a:r>
            <a:r>
              <a:rPr lang="ru-RU" sz="2000" dirty="0" smtClean="0"/>
              <a:t> 13. </a:t>
            </a:r>
            <a:r>
              <a:rPr lang="ru-RU" sz="2000" dirty="0" err="1" smtClean="0"/>
              <a:t>sheep</a:t>
            </a:r>
            <a:r>
              <a:rPr lang="ru-RU" sz="2000" dirty="0" smtClean="0"/>
              <a:t> 22. </a:t>
            </a:r>
            <a:r>
              <a:rPr lang="ru-RU" sz="2000" dirty="0" err="1" smtClean="0"/>
              <a:t>jump</a:t>
            </a:r>
            <a:endParaRPr lang="ru-RU" sz="2000" dirty="0" smtClean="0"/>
          </a:p>
          <a:p>
            <a:pPr>
              <a:buNone/>
            </a:pPr>
            <a:endParaRPr lang="en-US" sz="2000" dirty="0" smtClean="0"/>
          </a:p>
          <a:p>
            <a:pPr>
              <a:buNone/>
            </a:pPr>
            <a:endParaRPr lang="ru-RU"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ru-RU" b="1" dirty="0" smtClean="0">
                <a:solidFill>
                  <a:schemeClr val="tx1"/>
                </a:solidFill>
              </a:rPr>
              <a:t>3 год обучения</a:t>
            </a:r>
            <a:endParaRPr lang="ru-RU" dirty="0"/>
          </a:p>
        </p:txBody>
      </p:sp>
      <p:sp>
        <p:nvSpPr>
          <p:cNvPr id="3" name="Содержимое 2"/>
          <p:cNvSpPr>
            <a:spLocks noGrp="1"/>
          </p:cNvSpPr>
          <p:nvPr>
            <p:ph sz="quarter" idx="1"/>
          </p:nvPr>
        </p:nvSpPr>
        <p:spPr>
          <a:xfrm>
            <a:off x="323528" y="1124744"/>
            <a:ext cx="8424936" cy="5400600"/>
          </a:xfrm>
        </p:spPr>
        <p:txBody>
          <a:bodyPr/>
          <a:lstStyle/>
          <a:p>
            <a:pPr lvl="0">
              <a:buNone/>
            </a:pPr>
            <a:r>
              <a:rPr lang="ru-RU" sz="2800" dirty="0" smtClean="0"/>
              <a:t> </a:t>
            </a:r>
            <a:r>
              <a:rPr lang="en-US" sz="2800" dirty="0" smtClean="0"/>
              <a:t>   </a:t>
            </a:r>
            <a:r>
              <a:rPr lang="ru-RU" sz="1800" b="1" dirty="0" smtClean="0"/>
              <a:t>Перепиши текст, заменяя местоимение </a:t>
            </a:r>
            <a:r>
              <a:rPr lang="ru-RU" sz="1800" b="1" dirty="0" err="1" smtClean="0"/>
              <a:t>she</a:t>
            </a:r>
            <a:r>
              <a:rPr lang="ru-RU" sz="1800" b="1" dirty="0" smtClean="0"/>
              <a:t> на </a:t>
            </a:r>
            <a:r>
              <a:rPr lang="ru-RU" sz="1800" b="1" dirty="0" err="1" smtClean="0"/>
              <a:t>he</a:t>
            </a:r>
            <a:r>
              <a:rPr lang="ru-RU" sz="1800" b="1" dirty="0" smtClean="0"/>
              <a:t> и местоимение </a:t>
            </a:r>
            <a:r>
              <a:rPr lang="ru-RU" sz="1800" b="1" dirty="0" err="1" smtClean="0"/>
              <a:t>her</a:t>
            </a:r>
            <a:r>
              <a:rPr lang="ru-RU" sz="1800" b="1" dirty="0" smtClean="0"/>
              <a:t> на </a:t>
            </a:r>
            <a:r>
              <a:rPr lang="ru-RU" sz="1800" b="1" dirty="0" err="1" smtClean="0"/>
              <a:t>his</a:t>
            </a:r>
            <a:r>
              <a:rPr lang="ru-RU" sz="1800" b="1" dirty="0" smtClean="0"/>
              <a:t>:</a:t>
            </a:r>
            <a:endParaRPr lang="ru-RU" sz="1800" dirty="0" smtClean="0"/>
          </a:p>
          <a:p>
            <a:pPr>
              <a:buNone/>
            </a:pPr>
            <a:r>
              <a:rPr lang="ru-RU" sz="1800" b="1" dirty="0" smtClean="0"/>
              <a:t> </a:t>
            </a:r>
            <a:endParaRPr lang="ru-RU" sz="1800" dirty="0" smtClean="0"/>
          </a:p>
          <a:p>
            <a:pPr algn="ctr">
              <a:buNone/>
            </a:pPr>
            <a:r>
              <a:rPr lang="en-US" sz="2400" dirty="0" smtClean="0"/>
              <a:t>My school friend</a:t>
            </a:r>
            <a:endParaRPr lang="ru-RU" sz="2400" dirty="0" smtClean="0"/>
          </a:p>
          <a:p>
            <a:pPr>
              <a:buNone/>
            </a:pPr>
            <a:r>
              <a:rPr lang="en-US" sz="2400" dirty="0" smtClean="0"/>
              <a:t>        My friend is not big. She is nice. She is brave and strong. She isn’t lazy. Her nose is short. Her eyes are dark. She can jump and dance. She can count and play chess well. She like bananas and oranges. But she doesn’t like ham and milk. We go to school together. Who is she? What is her name? where does she live? Would you like to meet my friend?</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b="1" dirty="0" smtClean="0">
                <a:solidFill>
                  <a:schemeClr val="tx1"/>
                </a:solidFill>
              </a:rPr>
              <a:t>3 год обучения</a:t>
            </a:r>
            <a:endParaRPr lang="ru-RU" dirty="0"/>
          </a:p>
        </p:txBody>
      </p:sp>
      <p:sp>
        <p:nvSpPr>
          <p:cNvPr id="3" name="Содержимое 2"/>
          <p:cNvSpPr>
            <a:spLocks noGrp="1"/>
          </p:cNvSpPr>
          <p:nvPr>
            <p:ph sz="quarter" idx="1"/>
          </p:nvPr>
        </p:nvSpPr>
        <p:spPr>
          <a:xfrm>
            <a:off x="251520" y="836712"/>
            <a:ext cx="8640960" cy="5760640"/>
          </a:xfrm>
        </p:spPr>
        <p:txBody>
          <a:bodyPr>
            <a:normAutofit fontScale="25000" lnSpcReduction="20000"/>
          </a:bodyPr>
          <a:lstStyle/>
          <a:p>
            <a:pPr>
              <a:buNone/>
            </a:pPr>
            <a:endParaRPr lang="en-US" sz="2000" b="1" dirty="0" smtClean="0"/>
          </a:p>
          <a:p>
            <a:pPr>
              <a:buNone/>
            </a:pPr>
            <a:r>
              <a:rPr lang="ru-RU" sz="8000" b="1" dirty="0" smtClean="0">
                <a:latin typeface="Times New Roman" pitchFamily="18" charset="0"/>
                <a:cs typeface="Times New Roman" pitchFamily="18" charset="0"/>
              </a:rPr>
              <a:t> Образуй </a:t>
            </a:r>
            <a:r>
              <a:rPr lang="ru-RU" sz="8000" b="1" dirty="0" smtClean="0">
                <a:latin typeface="Times New Roman" pitchFamily="18" charset="0"/>
                <a:cs typeface="Times New Roman" pitchFamily="18" charset="0"/>
              </a:rPr>
              <a:t>множественное число имён существительных.</a:t>
            </a:r>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а</a:t>
            </a:r>
            <a:r>
              <a:rPr lang="en-US" sz="8000" dirty="0" smtClean="0">
                <a:latin typeface="Times New Roman" pitchFamily="18" charset="0"/>
                <a:cs typeface="Times New Roman" pitchFamily="18" charset="0"/>
              </a:rPr>
              <a:t> box - </a:t>
            </a:r>
            <a:r>
              <a:rPr lang="en-US" sz="8000" dirty="0" smtClean="0">
                <a:latin typeface="Times New Roman" pitchFamily="18" charset="0"/>
                <a:cs typeface="Times New Roman" pitchFamily="18" charset="0"/>
              </a:rPr>
              <a:t>a </a:t>
            </a:r>
            <a:r>
              <a:rPr lang="en-US" sz="8000" dirty="0" smtClean="0">
                <a:latin typeface="Times New Roman" pitchFamily="18" charset="0"/>
                <a:cs typeface="Times New Roman" pitchFamily="18" charset="0"/>
              </a:rPr>
              <a:t>dog- </a:t>
            </a:r>
            <a:r>
              <a:rPr lang="en-US" sz="8000" dirty="0" smtClean="0">
                <a:latin typeface="Times New Roman" pitchFamily="18" charset="0"/>
                <a:cs typeface="Times New Roman" pitchFamily="18" charset="0"/>
              </a:rPr>
              <a:t>a </a:t>
            </a:r>
            <a:r>
              <a:rPr lang="en-US" sz="8000" dirty="0" smtClean="0">
                <a:latin typeface="Times New Roman" pitchFamily="18" charset="0"/>
                <a:cs typeface="Times New Roman" pitchFamily="18" charset="0"/>
              </a:rPr>
              <a:t>book- </a:t>
            </a:r>
            <a:r>
              <a:rPr lang="en-US" sz="8000" dirty="0" smtClean="0">
                <a:latin typeface="Times New Roman" pitchFamily="18" charset="0"/>
                <a:cs typeface="Times New Roman" pitchFamily="18" charset="0"/>
              </a:rPr>
              <a:t>a </a:t>
            </a:r>
            <a:r>
              <a:rPr lang="en-US" sz="8000" dirty="0" smtClean="0">
                <a:latin typeface="Times New Roman" pitchFamily="18" charset="0"/>
                <a:cs typeface="Times New Roman" pitchFamily="18" charset="0"/>
              </a:rPr>
              <a:t>dish-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a woman-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a boy-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 a </a:t>
            </a:r>
            <a:r>
              <a:rPr lang="en-US" sz="8000" dirty="0" smtClean="0">
                <a:latin typeface="Times New Roman" pitchFamily="18" charset="0"/>
                <a:cs typeface="Times New Roman" pitchFamily="18" charset="0"/>
              </a:rPr>
              <a:t>goose- </a:t>
            </a:r>
            <a:r>
              <a:rPr lang="en-US" sz="8000" dirty="0" smtClean="0">
                <a:latin typeface="Times New Roman" pitchFamily="18" charset="0"/>
                <a:cs typeface="Times New Roman" pitchFamily="18" charset="0"/>
              </a:rPr>
              <a:t>a child-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a fish- </a:t>
            </a:r>
            <a:r>
              <a:rPr lang="en-US" sz="8000" dirty="0" smtClean="0">
                <a:latin typeface="Times New Roman" pitchFamily="18" charset="0"/>
                <a:cs typeface="Times New Roman" pitchFamily="18" charset="0"/>
              </a:rPr>
              <a:t>a </a:t>
            </a:r>
            <a:r>
              <a:rPr lang="en-US" sz="8000" dirty="0" smtClean="0">
                <a:latin typeface="Times New Roman" pitchFamily="18" charset="0"/>
                <a:cs typeface="Times New Roman" pitchFamily="18" charset="0"/>
              </a:rPr>
              <a:t>wolf- </a:t>
            </a:r>
            <a:r>
              <a:rPr lang="en-US" sz="8000" dirty="0" smtClean="0">
                <a:latin typeface="Times New Roman" pitchFamily="18" charset="0"/>
                <a:cs typeface="Times New Roman" pitchFamily="18" charset="0"/>
              </a:rPr>
              <a:t>a </a:t>
            </a:r>
            <a:r>
              <a:rPr lang="en-US" sz="8000" dirty="0" smtClean="0">
                <a:latin typeface="Times New Roman" pitchFamily="18" charset="0"/>
                <a:cs typeface="Times New Roman" pitchFamily="18" charset="0"/>
              </a:rPr>
              <a:t>potato-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a </a:t>
            </a:r>
            <a:r>
              <a:rPr lang="en-US" sz="8000" dirty="0" smtClean="0">
                <a:latin typeface="Times New Roman" pitchFamily="18" charset="0"/>
                <a:cs typeface="Times New Roman" pitchFamily="18" charset="0"/>
              </a:rPr>
              <a:t>family-</a:t>
            </a:r>
          </a:p>
          <a:p>
            <a:pPr>
              <a:buNone/>
            </a:pPr>
            <a:endParaRPr lang="en-US" sz="8000" dirty="0" smtClean="0">
              <a:latin typeface="Times New Roman" pitchFamily="18" charset="0"/>
              <a:cs typeface="Times New Roman" pitchFamily="18" charset="0"/>
            </a:endParaRPr>
          </a:p>
          <a:p>
            <a:pPr>
              <a:buNone/>
            </a:pPr>
            <a:r>
              <a:rPr lang="ru-RU" sz="8000" b="1" dirty="0" smtClean="0">
                <a:latin typeface="Times New Roman" pitchFamily="18" charset="0"/>
                <a:cs typeface="Times New Roman" pitchFamily="18" charset="0"/>
              </a:rPr>
              <a:t>Вычеркни лишнее слово. (по смыслу</a:t>
            </a:r>
            <a:r>
              <a:rPr lang="ru-RU" sz="8000" b="1" dirty="0" smtClean="0">
                <a:latin typeface="Times New Roman" pitchFamily="18" charset="0"/>
                <a:cs typeface="Times New Roman" pitchFamily="18" charset="0"/>
              </a:rPr>
              <a:t>)</a:t>
            </a:r>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1.read, write, swim, </a:t>
            </a:r>
            <a:r>
              <a:rPr lang="en-US" sz="8000" dirty="0" smtClean="0">
                <a:latin typeface="Times New Roman" pitchFamily="18" charset="0"/>
                <a:cs typeface="Times New Roman" pitchFamily="18" charset="0"/>
              </a:rPr>
              <a:t>can, skip</a:t>
            </a:r>
            <a:r>
              <a:rPr lang="en-US" sz="8000" dirty="0" smtClean="0">
                <a:latin typeface="Times New Roman" pitchFamily="18" charset="0"/>
                <a:cs typeface="Times New Roman" pitchFamily="18" charset="0"/>
              </a:rPr>
              <a:t>.                                                                                                                      </a:t>
            </a:r>
            <a:endParaRPr lang="en-US"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 2. thirst, two, second, third, sixth.                                                                                                                      </a:t>
            </a:r>
            <a:endParaRPr lang="en-US"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3</a:t>
            </a:r>
            <a:r>
              <a:rPr lang="en-US" sz="8000" dirty="0" smtClean="0">
                <a:latin typeface="Times New Roman" pitchFamily="18" charset="0"/>
                <a:cs typeface="Times New Roman" pitchFamily="18" charset="0"/>
              </a:rPr>
              <a:t>. winter, spring, poster, summer.                                                                                                                 </a:t>
            </a:r>
            <a:endParaRPr lang="en-US"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4</a:t>
            </a:r>
            <a:r>
              <a:rPr lang="en-US" sz="8000" dirty="0" smtClean="0">
                <a:latin typeface="Times New Roman" pitchFamily="18" charset="0"/>
                <a:cs typeface="Times New Roman" pitchFamily="18" charset="0"/>
              </a:rPr>
              <a:t>. January, February, July, December.         </a:t>
            </a:r>
            <a:endParaRPr lang="en-US"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5. stamp, letter box, postman, school.                                                                                                                   </a:t>
            </a:r>
            <a:endParaRPr lang="en-US"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6</a:t>
            </a:r>
            <a:r>
              <a:rPr lang="ru-RU"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what</a:t>
            </a:r>
            <a:r>
              <a:rPr lang="ru-RU"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when</a:t>
            </a:r>
            <a:r>
              <a:rPr lang="ru-RU"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white</a:t>
            </a:r>
            <a:r>
              <a:rPr lang="ru-RU"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where</a:t>
            </a:r>
            <a:r>
              <a:rPr lang="ru-RU"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buNone/>
            </a:pPr>
            <a:r>
              <a:rPr lang="ru-RU"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buNone/>
            </a:pPr>
            <a:endParaRPr lang="en-US" sz="42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ru-RU" b="1" dirty="0" smtClean="0">
                <a:solidFill>
                  <a:schemeClr val="tx1"/>
                </a:solidFill>
              </a:rPr>
              <a:t>4 год обучения</a:t>
            </a:r>
            <a:endParaRPr lang="ru-RU" dirty="0"/>
          </a:p>
        </p:txBody>
      </p:sp>
      <p:sp>
        <p:nvSpPr>
          <p:cNvPr id="3" name="Содержимое 2"/>
          <p:cNvSpPr>
            <a:spLocks noGrp="1"/>
          </p:cNvSpPr>
          <p:nvPr>
            <p:ph sz="quarter" idx="1"/>
          </p:nvPr>
        </p:nvSpPr>
        <p:spPr>
          <a:xfrm>
            <a:off x="395536" y="908720"/>
            <a:ext cx="8496944" cy="5688632"/>
          </a:xfrm>
        </p:spPr>
        <p:txBody>
          <a:bodyPr>
            <a:normAutofit fontScale="55000" lnSpcReduction="20000"/>
          </a:bodyPr>
          <a:lstStyle/>
          <a:p>
            <a:pPr>
              <a:buNone/>
            </a:pPr>
            <a:r>
              <a:rPr lang="en-US" sz="3200" b="1" dirty="0" smtClean="0">
                <a:latin typeface="Times New Roman" pitchFamily="18" charset="0"/>
                <a:cs typeface="Times New Roman" pitchFamily="18" charset="0"/>
              </a:rPr>
              <a:t>Read Rita’s e-mail to her new friend from Canada and write T (true) or F (false).</a:t>
            </a:r>
            <a:br>
              <a:rPr lang="en-US" sz="3200" b="1"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Dear Jack,</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My name is Rita and I’m 11. I’d like to tell you about my family. I’ve got a sister, Svetlana and two brothers, Igor and </a:t>
            </a:r>
            <a:r>
              <a:rPr lang="en-US" sz="3200" dirty="0" err="1" smtClean="0">
                <a:latin typeface="Times New Roman" pitchFamily="18" charset="0"/>
                <a:cs typeface="Times New Roman" pitchFamily="18" charset="0"/>
              </a:rPr>
              <a:t>Slava</a:t>
            </a:r>
            <a:r>
              <a:rPr lang="en-US" sz="3200" dirty="0" smtClean="0">
                <a:latin typeface="Times New Roman" pitchFamily="18" charset="0"/>
                <a:cs typeface="Times New Roman" pitchFamily="18" charset="0"/>
              </a:rPr>
              <a:t>. Svetlana is three years older than me. She is fourteen. My brothers are twins. They are six years younger than me and nine years younger than my elder sister. In our family we are all tall and slim, but Svetlana is a bit shorter than we are. My brothers look the same! They look like dad. They have blue eyes and dark hair. I look like my mummy. I’ve got long wavy fair hair. And my sister Svetlana looks like dad’s mother, our granny! Daddy has got a sister and a brother. They are our aunt and uncle.</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What about your family? Have you got any brothers or sisters?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Write me back soon. </a:t>
            </a:r>
            <a:r>
              <a:rPr lang="en-US" sz="3200" dirty="0" smtClean="0">
                <a:latin typeface="Times New Roman" pitchFamily="18" charset="0"/>
                <a:cs typeface="Times New Roman" pitchFamily="18" charset="0"/>
              </a:rPr>
              <a:t> Love</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Rita</a:t>
            </a:r>
            <a:endParaRPr lang="ru-RU" sz="32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1. Rita’s got two brothers and two sisters.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2. Svetlana looks like mum.</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3. Rita’s sister is three years older than her.</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4. The twins are eight.</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5. My brothers look like grandmother.</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6. My granny has got three children.</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7. Our father’s hair is dark.</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8. I’ve got no aunt, but I’ve got an uncle. </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endParaRPr lang="ru-RU" sz="32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ru-RU" b="1" dirty="0" smtClean="0">
                <a:solidFill>
                  <a:schemeClr val="tx1"/>
                </a:solidFill>
              </a:rPr>
              <a:t>4 год обучения</a:t>
            </a:r>
            <a:endParaRPr lang="ru-RU" dirty="0"/>
          </a:p>
        </p:txBody>
      </p:sp>
      <p:sp>
        <p:nvSpPr>
          <p:cNvPr id="3" name="Содержимое 2"/>
          <p:cNvSpPr>
            <a:spLocks noGrp="1"/>
          </p:cNvSpPr>
          <p:nvPr>
            <p:ph sz="quarter" idx="1"/>
          </p:nvPr>
        </p:nvSpPr>
        <p:spPr>
          <a:xfrm>
            <a:off x="323528" y="980728"/>
            <a:ext cx="8568952" cy="5472608"/>
          </a:xfrm>
        </p:spPr>
        <p:txBody>
          <a:bodyPr>
            <a:normAutofit/>
          </a:bodyPr>
          <a:lstStyle/>
          <a:p>
            <a:pPr>
              <a:buNone/>
            </a:pPr>
            <a:r>
              <a:rPr lang="en-US" sz="2000" b="1" dirty="0" smtClean="0">
                <a:latin typeface="Times New Roman" pitchFamily="18" charset="0"/>
                <a:cs typeface="Times New Roman" pitchFamily="18" charset="0"/>
              </a:rPr>
              <a:t>Ask questions on the sentences using the key words.</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I usually have five or six lessons a day. (they/ What/ are/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The pages of the book look nice. (designs/ the/ Who/ pages/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The photos are really great! ( take/ Do/ photos/ always/ you/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 My father helps me to draw pictures for our school newspaper. (newspaper/ doesn’t/ helps/ My/   pictures/ our/ father/ to/ for/ me/ school/ draw/ he/ ?) </a:t>
            </a: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Read the text and draw what time it is</a:t>
            </a:r>
            <a:r>
              <a:rPr lang="en-US" sz="2000" b="1" dirty="0" smtClean="0">
                <a:latin typeface="Times New Roman" pitchFamily="18" charset="0"/>
                <a:cs typeface="Times New Roman" pitchFamily="18" charset="0"/>
              </a:rPr>
              <a:t>!</a:t>
            </a:r>
          </a:p>
          <a:p>
            <a:pPr>
              <a:buNone/>
            </a:pP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Sasha </a:t>
            </a:r>
            <a:r>
              <a:rPr lang="en-US" sz="2000" dirty="0" smtClean="0">
                <a:latin typeface="Times New Roman" pitchFamily="18" charset="0"/>
                <a:cs typeface="Times New Roman" pitchFamily="18" charset="0"/>
              </a:rPr>
              <a:t>gets up at quarter to seven.</a:t>
            </a:r>
            <a:r>
              <a:rPr lang="en-US" sz="2000" baseline="30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She has breakfast at seven a.m.</a:t>
            </a:r>
            <a:r>
              <a:rPr lang="en-US" sz="2000" baseline="30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and after that goes to walk her dog at twenty-five minutes past seven.</a:t>
            </a:r>
            <a:r>
              <a:rPr lang="en-US" sz="2000" baseline="30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She comes to school at ten minutes past eight.</a:t>
            </a:r>
            <a:r>
              <a:rPr lang="en-US" sz="2000" baseline="30000" dirty="0" smtClean="0">
                <a:latin typeface="Times New Roman" pitchFamily="18" charset="0"/>
                <a:cs typeface="Times New Roman" pitchFamily="18" charset="0"/>
              </a:rPr>
              <a:t>4</a:t>
            </a:r>
            <a:r>
              <a:rPr lang="en-US" sz="2000" dirty="0" smtClean="0">
                <a:latin typeface="Times New Roman" pitchFamily="18" charset="0"/>
                <a:cs typeface="Times New Roman" pitchFamily="18" charset="0"/>
              </a:rPr>
              <a:t> The lessons start at half past eight.</a:t>
            </a:r>
            <a:r>
              <a:rPr lang="en-US" sz="2000" baseline="30000" dirty="0" smtClean="0">
                <a:latin typeface="Times New Roman" pitchFamily="18" charset="0"/>
                <a:cs typeface="Times New Roman" pitchFamily="18" charset="0"/>
              </a:rPr>
              <a:t>5</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1.</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2. </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3. 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4.  </a:t>
            </a:r>
            <a:r>
              <a:rPr lang="en-US" sz="2000" dirty="0" smtClean="0">
                <a:latin typeface="Times New Roman" pitchFamily="18" charset="0"/>
                <a:cs typeface="Times New Roman" pitchFamily="18" charset="0"/>
              </a:rPr>
              <a:t>        5</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ru-RU" b="1" dirty="0" smtClean="0">
                <a:solidFill>
                  <a:schemeClr val="tx1"/>
                </a:solidFill>
              </a:rPr>
              <a:t>4 год обучения</a:t>
            </a:r>
            <a:endParaRPr lang="ru-RU" dirty="0"/>
          </a:p>
        </p:txBody>
      </p:sp>
      <p:sp>
        <p:nvSpPr>
          <p:cNvPr id="3" name="Содержимое 2"/>
          <p:cNvSpPr>
            <a:spLocks noGrp="1"/>
          </p:cNvSpPr>
          <p:nvPr>
            <p:ph sz="quarter" idx="1"/>
          </p:nvPr>
        </p:nvSpPr>
        <p:spPr>
          <a:xfrm>
            <a:off x="251520" y="908720"/>
            <a:ext cx="8640960" cy="5616624"/>
          </a:xfrm>
        </p:spPr>
        <p:txBody>
          <a:bodyPr>
            <a:normAutofit fontScale="70000" lnSpcReduction="20000"/>
          </a:bodyPr>
          <a:lstStyle/>
          <a:p>
            <a:pPr lvl="0">
              <a:buNone/>
            </a:pPr>
            <a:r>
              <a:rPr lang="ru-RU" b="1" dirty="0" smtClean="0">
                <a:latin typeface="Times New Roman" pitchFamily="18" charset="0"/>
                <a:cs typeface="Times New Roman" pitchFamily="18" charset="0"/>
              </a:rPr>
              <a:t>Прочитай рассказ и выполни задание.</a:t>
            </a:r>
            <a:endParaRPr lang="ru-RU"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Tad and Fred</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Fred </a:t>
            </a:r>
            <a:r>
              <a:rPr lang="en-US" dirty="0" smtClean="0">
                <a:latin typeface="Times New Roman" pitchFamily="18" charset="0"/>
                <a:cs typeface="Times New Roman" pitchFamily="18" charset="0"/>
              </a:rPr>
              <a:t>has got a little white puppy. His name is Tad. Tad and Fred are friends. They like to jump and run. They like to play hide-and-seek . One day they play hide-and-seek in the park. Fred wants to find</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Tad but he can't see his puppy. Tad wants to find Fred, too. But he can't see his friend. Tad sees a big black dog.</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Where is Fred?" the puppy says. "I am sorry, I don't know", the dog says. Tad wants to find his house. He runs and runs. He sees a big red house. Tad says: "This house is very big. It's not my house". Then he sees a little blue house. Tad says: "This house is very little. It's not my house". Tad runs and runs. He sees a green house. It isn't very big and it isn't very little. Tad says: " It's my house". He sees Fred and his family. </a:t>
            </a:r>
            <a:r>
              <a:rPr lang="ru-RU" dirty="0" err="1" smtClean="0">
                <a:latin typeface="Times New Roman" pitchFamily="18" charset="0"/>
                <a:cs typeface="Times New Roman" pitchFamily="18" charset="0"/>
              </a:rPr>
              <a:t>It's</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nice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to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be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home</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a:t>
            </a:r>
          </a:p>
          <a:p>
            <a:pPr>
              <a:buNone/>
            </a:pPr>
            <a:r>
              <a:rPr lang="ru-RU" b="1" dirty="0" smtClean="0">
                <a:latin typeface="Times New Roman" pitchFamily="18" charset="0"/>
                <a:cs typeface="Times New Roman" pitchFamily="18" charset="0"/>
              </a:rPr>
              <a:t>Выбери правильный ответ в соответствии с прочитанным текстом.</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1. Fred has </a:t>
            </a:r>
            <a:r>
              <a:rPr lang="en-US" dirty="0" smtClean="0">
                <a:latin typeface="Times New Roman" pitchFamily="18" charset="0"/>
                <a:cs typeface="Times New Roman" pitchFamily="18" charset="0"/>
              </a:rPr>
              <a:t>got </a:t>
            </a:r>
            <a:r>
              <a:rPr lang="en-US" dirty="0" smtClean="0">
                <a:latin typeface="Times New Roman" pitchFamily="18" charset="0"/>
                <a:cs typeface="Times New Roman" pitchFamily="18" charset="0"/>
              </a:rPr>
              <a:t>a) a dog   b) a puppy   c) a cat.</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2. Tad </a:t>
            </a:r>
            <a:r>
              <a:rPr lang="en-US" dirty="0" smtClean="0">
                <a:latin typeface="Times New Roman" pitchFamily="18" charset="0"/>
                <a:cs typeface="Times New Roman" pitchFamily="18" charset="0"/>
              </a:rPr>
              <a:t>is </a:t>
            </a:r>
            <a:r>
              <a:rPr lang="en-US" dirty="0" smtClean="0">
                <a:latin typeface="Times New Roman" pitchFamily="18" charset="0"/>
                <a:cs typeface="Times New Roman" pitchFamily="18" charset="0"/>
              </a:rPr>
              <a:t>a) black   b) grey    c) white.</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3. One day they play </a:t>
            </a:r>
            <a:r>
              <a:rPr lang="en-US" dirty="0" smtClean="0">
                <a:latin typeface="Times New Roman" pitchFamily="18" charset="0"/>
                <a:cs typeface="Times New Roman" pitchFamily="18" charset="0"/>
              </a:rPr>
              <a:t>hide-and-seek </a:t>
            </a:r>
            <a:r>
              <a:rPr lang="en-US" dirty="0" smtClean="0">
                <a:latin typeface="Times New Roman" pitchFamily="18" charset="0"/>
                <a:cs typeface="Times New Roman" pitchFamily="18" charset="0"/>
              </a:rPr>
              <a:t>a) in the park   b) in the house   c) in the forest</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4. Fred wants to </a:t>
            </a:r>
            <a:r>
              <a:rPr lang="en-US" dirty="0" smtClean="0">
                <a:latin typeface="Times New Roman" pitchFamily="18" charset="0"/>
                <a:cs typeface="Times New Roman" pitchFamily="18" charset="0"/>
              </a:rPr>
              <a:t>find </a:t>
            </a:r>
            <a:r>
              <a:rPr lang="en-US" dirty="0" smtClean="0">
                <a:latin typeface="Times New Roman" pitchFamily="18" charset="0"/>
                <a:cs typeface="Times New Roman" pitchFamily="18" charset="0"/>
              </a:rPr>
              <a:t>a) his house   b) Tad   c) the park</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5. "Where is …?" the puppy says</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 my house   b) your house   c) Fred</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6. His house </a:t>
            </a:r>
            <a:r>
              <a:rPr lang="en-US" dirty="0" smtClean="0">
                <a:latin typeface="Times New Roman" pitchFamily="18" charset="0"/>
                <a:cs typeface="Times New Roman" pitchFamily="18" charset="0"/>
              </a:rPr>
              <a:t>is </a:t>
            </a:r>
            <a:r>
              <a:rPr lang="en-US" dirty="0" smtClean="0">
                <a:latin typeface="Times New Roman" pitchFamily="18" charset="0"/>
                <a:cs typeface="Times New Roman" pitchFamily="18" charset="0"/>
              </a:rPr>
              <a:t>a) green   b) blue   c)red.</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90066"/>
          </a:xfrm>
        </p:spPr>
        <p:txBody>
          <a:bodyPr>
            <a:normAutofit fontScale="90000"/>
          </a:bodyPr>
          <a:lstStyle/>
          <a:p>
            <a:pPr algn="ctr"/>
            <a:r>
              <a:rPr lang="ru-RU" b="1" dirty="0" smtClean="0">
                <a:solidFill>
                  <a:schemeClr val="tx1"/>
                </a:solidFill>
              </a:rPr>
              <a:t>Дошкольная группа обучения</a:t>
            </a:r>
            <a:endParaRPr lang="ru-RU" dirty="0"/>
          </a:p>
        </p:txBody>
      </p:sp>
      <p:sp>
        <p:nvSpPr>
          <p:cNvPr id="5" name="Содержимое 4"/>
          <p:cNvSpPr>
            <a:spLocks noGrp="1"/>
          </p:cNvSpPr>
          <p:nvPr>
            <p:ph sz="quarter" idx="1"/>
          </p:nvPr>
        </p:nvSpPr>
        <p:spPr>
          <a:xfrm>
            <a:off x="179512" y="908720"/>
            <a:ext cx="8784976" cy="5760640"/>
          </a:xfrm>
        </p:spPr>
        <p:txBody>
          <a:bodyPr>
            <a:normAutofit/>
          </a:bodyPr>
          <a:lstStyle/>
          <a:p>
            <a:pPr>
              <a:buNone/>
            </a:pPr>
            <a:r>
              <a:rPr lang="ru-RU" sz="2000" dirty="0" smtClean="0">
                <a:latin typeface="Times New Roman" pitchFamily="18" charset="0"/>
                <a:cs typeface="Times New Roman" pitchFamily="18" charset="0"/>
              </a:rPr>
              <a:t>Мы с вами умеем считать до 10, а давайте будем считать и танцевать, выполняя действия с нашим помощником!</a:t>
            </a:r>
          </a:p>
          <a:p>
            <a:pPr>
              <a:buNone/>
            </a:pPr>
            <a:endParaRPr lang="ru-RU" sz="2000" dirty="0">
              <a:latin typeface="Times New Roman" pitchFamily="18" charset="0"/>
              <a:cs typeface="Times New Roman" pitchFamily="18" charset="0"/>
            </a:endParaRPr>
          </a:p>
        </p:txBody>
      </p:sp>
      <p:pic>
        <p:nvPicPr>
          <p:cNvPr id="7" name="Lets count.mp4">
            <a:hlinkClick r:id="" action="ppaction://media"/>
          </p:cNvPr>
          <p:cNvPicPr>
            <a:picLocks noRot="1" noChangeAspect="1"/>
          </p:cNvPicPr>
          <p:nvPr>
            <a:videoFile r:link="rId1"/>
          </p:nvPr>
        </p:nvPicPr>
        <p:blipFill>
          <a:blip r:embed="rId3" cstate="print"/>
          <a:stretch>
            <a:fillRect/>
          </a:stretch>
        </p:blipFill>
        <p:spPr>
          <a:xfrm>
            <a:off x="755576" y="1772815"/>
            <a:ext cx="7560840" cy="4752529"/>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b="1" dirty="0" smtClean="0">
                <a:solidFill>
                  <a:schemeClr val="tx1"/>
                </a:solidFill>
              </a:rPr>
              <a:t>4 год обучения</a:t>
            </a:r>
            <a:endParaRPr lang="ru-RU" dirty="0"/>
          </a:p>
        </p:txBody>
      </p:sp>
      <p:sp>
        <p:nvSpPr>
          <p:cNvPr id="3" name="Содержимое 2"/>
          <p:cNvSpPr>
            <a:spLocks noGrp="1"/>
          </p:cNvSpPr>
          <p:nvPr>
            <p:ph sz="quarter" idx="1"/>
          </p:nvPr>
        </p:nvSpPr>
        <p:spPr>
          <a:xfrm>
            <a:off x="179512" y="836712"/>
            <a:ext cx="8784976" cy="5688632"/>
          </a:xfrm>
        </p:spPr>
        <p:txBody>
          <a:bodyPr>
            <a:normAutofit/>
          </a:bodyPr>
          <a:lstStyle/>
          <a:p>
            <a:pPr>
              <a:buNone/>
            </a:pPr>
            <a:r>
              <a:rPr lang="ru-RU" sz="2000" b="1" dirty="0" smtClean="0">
                <a:latin typeface="Times New Roman" pitchFamily="18" charset="0"/>
                <a:cs typeface="Times New Roman" pitchFamily="18" charset="0"/>
              </a:rPr>
              <a:t>Какое из слов в каждой строчке лишнее? Выпиши его</a:t>
            </a:r>
            <a:r>
              <a:rPr lang="en-US" sz="2000" b="1"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a:t>
            </a:r>
            <a:r>
              <a:rPr lang="en-US" sz="2000" dirty="0" smtClean="0">
                <a:latin typeface="Times New Roman" pitchFamily="18" charset="0"/>
                <a:cs typeface="Times New Roman" pitchFamily="18" charset="0"/>
              </a:rPr>
              <a:t>) ten, twelve, tea, fourteen, thirty</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hockey, tennis, football, corn, </a:t>
            </a:r>
            <a:r>
              <a:rPr lang="en-US" sz="2000" dirty="0" smtClean="0">
                <a:latin typeface="Times New Roman" pitchFamily="18" charset="0"/>
                <a:cs typeface="Times New Roman" pitchFamily="18" charset="0"/>
              </a:rPr>
              <a:t>basketball</a:t>
            </a: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 cheese, bread, breakfast, meat, cake</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 nose, rabbit, neck, teeth, arm</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 Monday, Sunday, Wednesday, Tuesday, Ben.</a:t>
            </a:r>
            <a:endParaRPr lang="ru-RU" sz="2000" dirty="0" smtClean="0">
              <a:latin typeface="Times New Roman" pitchFamily="18" charset="0"/>
              <a:cs typeface="Times New Roman" pitchFamily="18" charset="0"/>
            </a:endParaRPr>
          </a:p>
          <a:p>
            <a:pPr>
              <a:buNone/>
            </a:pPr>
            <a:endParaRPr lang="en-US" dirty="0" smtClean="0"/>
          </a:p>
          <a:p>
            <a:pPr>
              <a:buNone/>
            </a:pPr>
            <a:r>
              <a:rPr lang="ru-RU" sz="2000" b="1" dirty="0" smtClean="0">
                <a:latin typeface="Times New Roman" pitchFamily="18" charset="0"/>
                <a:cs typeface="Times New Roman" pitchFamily="18" charset="0"/>
              </a:rPr>
              <a:t>Выбери нужное слово</a:t>
            </a:r>
            <a:r>
              <a:rPr lang="en-US" sz="2000" b="1"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a:t>
            </a:r>
            <a:r>
              <a:rPr lang="en-US" sz="2000" dirty="0" smtClean="0">
                <a:latin typeface="Times New Roman" pitchFamily="18" charset="0"/>
                <a:cs typeface="Times New Roman" pitchFamily="18" charset="0"/>
              </a:rPr>
              <a:t>) Have you got  </a:t>
            </a:r>
            <a:r>
              <a:rPr lang="en-US" sz="2000" b="1" dirty="0" smtClean="0">
                <a:latin typeface="Times New Roman" pitchFamily="18" charset="0"/>
                <a:cs typeface="Times New Roman" pitchFamily="18" charset="0"/>
              </a:rPr>
              <a:t>many/much </a:t>
            </a:r>
            <a:r>
              <a:rPr lang="en-US" sz="2000" dirty="0" smtClean="0">
                <a:latin typeface="Times New Roman" pitchFamily="18" charset="0"/>
                <a:cs typeface="Times New Roman" pitchFamily="18" charset="0"/>
              </a:rPr>
              <a:t>friends.</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b) He eats </a:t>
            </a:r>
            <a:r>
              <a:rPr lang="en-US" sz="2000" b="1" dirty="0" smtClean="0">
                <a:latin typeface="Times New Roman" pitchFamily="18" charset="0"/>
                <a:cs typeface="Times New Roman" pitchFamily="18" charset="0"/>
              </a:rPr>
              <a:t>many/much </a:t>
            </a:r>
            <a:r>
              <a:rPr lang="en-US" sz="2000" dirty="0" smtClean="0">
                <a:latin typeface="Times New Roman" pitchFamily="18" charset="0"/>
                <a:cs typeface="Times New Roman" pitchFamily="18" charset="0"/>
              </a:rPr>
              <a:t>bread for breakfast.</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 His friend </a:t>
            </a:r>
            <a:r>
              <a:rPr lang="en-US" sz="2000" b="1" dirty="0" smtClean="0">
                <a:latin typeface="Times New Roman" pitchFamily="18" charset="0"/>
                <a:cs typeface="Times New Roman" pitchFamily="18" charset="0"/>
              </a:rPr>
              <a:t>live/lives</a:t>
            </a:r>
            <a:r>
              <a:rPr lang="en-US" sz="2000" dirty="0" smtClean="0">
                <a:latin typeface="Times New Roman" pitchFamily="18" charset="0"/>
                <a:cs typeface="Times New Roman" pitchFamily="18" charset="0"/>
              </a:rPr>
              <a:t> in the forest.</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d</a:t>
            </a:r>
            <a:r>
              <a:rPr lang="en-US" sz="2000" dirty="0" smtClean="0">
                <a:latin typeface="Times New Roman" pitchFamily="18" charset="0"/>
                <a:cs typeface="Times New Roman" pitchFamily="18" charset="0"/>
              </a:rPr>
              <a:t>) Cats </a:t>
            </a:r>
            <a:r>
              <a:rPr lang="en-US" sz="2000" b="1" dirty="0" smtClean="0">
                <a:latin typeface="Times New Roman" pitchFamily="18" charset="0"/>
                <a:cs typeface="Times New Roman" pitchFamily="18" charset="0"/>
              </a:rPr>
              <a:t>like/likes</a:t>
            </a:r>
            <a:r>
              <a:rPr lang="en-US" sz="2000" dirty="0" smtClean="0">
                <a:latin typeface="Times New Roman" pitchFamily="18" charset="0"/>
                <a:cs typeface="Times New Roman" pitchFamily="18" charset="0"/>
              </a:rPr>
              <a:t> milk and fish.</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 They </a:t>
            </a:r>
            <a:r>
              <a:rPr lang="en-US" sz="2000" b="1" dirty="0" smtClean="0">
                <a:latin typeface="Times New Roman" pitchFamily="18" charset="0"/>
                <a:cs typeface="Times New Roman" pitchFamily="18" charset="0"/>
              </a:rPr>
              <a:t>go/goes</a:t>
            </a:r>
            <a:r>
              <a:rPr lang="en-US" sz="2000" dirty="0" smtClean="0">
                <a:latin typeface="Times New Roman" pitchFamily="18" charset="0"/>
                <a:cs typeface="Times New Roman" pitchFamily="18" charset="0"/>
              </a:rPr>
              <a:t> to the park every day.</a:t>
            </a:r>
            <a:endParaRPr lang="ru-RU" sz="2000" dirty="0" smtClean="0">
              <a:latin typeface="Times New Roman" pitchFamily="18" charset="0"/>
              <a:cs typeface="Times New Roman" pitchFamily="18" charset="0"/>
            </a:endParaRP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90066"/>
          </a:xfrm>
        </p:spPr>
        <p:txBody>
          <a:bodyPr>
            <a:normAutofit fontScale="90000"/>
          </a:bodyPr>
          <a:lstStyle/>
          <a:p>
            <a:pPr algn="ctr"/>
            <a:r>
              <a:rPr lang="ru-RU" b="1" dirty="0" smtClean="0">
                <a:solidFill>
                  <a:schemeClr val="tx1"/>
                </a:solidFill>
              </a:rPr>
              <a:t>4 год обучения</a:t>
            </a:r>
            <a:endParaRPr lang="ru-RU" dirty="0"/>
          </a:p>
        </p:txBody>
      </p:sp>
      <p:sp>
        <p:nvSpPr>
          <p:cNvPr id="3" name="Содержимое 2"/>
          <p:cNvSpPr>
            <a:spLocks noGrp="1"/>
          </p:cNvSpPr>
          <p:nvPr>
            <p:ph sz="quarter" idx="1"/>
          </p:nvPr>
        </p:nvSpPr>
        <p:spPr>
          <a:xfrm>
            <a:off x="251520" y="764704"/>
            <a:ext cx="8712968" cy="5904656"/>
          </a:xfrm>
        </p:spPr>
        <p:txBody>
          <a:bodyPr>
            <a:normAutofit fontScale="40000" lnSpcReduction="20000"/>
          </a:bodyPr>
          <a:lstStyle/>
          <a:p>
            <a:pPr lvl="0">
              <a:buNone/>
            </a:pPr>
            <a:r>
              <a:rPr lang="ru-RU" sz="3400" b="1" dirty="0" smtClean="0">
                <a:latin typeface="Times New Roman" pitchFamily="18" charset="0"/>
                <a:cs typeface="Times New Roman" pitchFamily="18" charset="0"/>
              </a:rPr>
              <a:t>Выбери правильную форму глагола</a:t>
            </a:r>
            <a:r>
              <a:rPr lang="ru-RU" sz="3400" b="1" dirty="0" smtClean="0">
                <a:latin typeface="Times New Roman" pitchFamily="18" charset="0"/>
                <a:cs typeface="Times New Roman" pitchFamily="18" charset="0"/>
              </a:rPr>
              <a:t>.</a:t>
            </a:r>
            <a:endParaRPr lang="ru-RU" sz="3400" dirty="0" smtClean="0">
              <a:latin typeface="Times New Roman" pitchFamily="18" charset="0"/>
              <a:cs typeface="Times New Roman" pitchFamily="18" charset="0"/>
            </a:endParaRPr>
          </a:p>
          <a:p>
            <a:pPr lvl="0">
              <a:buNone/>
            </a:pPr>
            <a:r>
              <a:rPr lang="en-US" sz="3400" dirty="0" smtClean="0">
                <a:latin typeface="Times New Roman" pitchFamily="18" charset="0"/>
                <a:cs typeface="Times New Roman" pitchFamily="18" charset="0"/>
              </a:rPr>
              <a:t>Tom usually … </a:t>
            </a:r>
            <a:r>
              <a:rPr lang="en-US" sz="3400" dirty="0" smtClean="0">
                <a:latin typeface="Times New Roman" pitchFamily="18" charset="0"/>
                <a:cs typeface="Times New Roman" pitchFamily="18" charset="0"/>
              </a:rPr>
              <a:t>coffee.</a:t>
            </a:r>
            <a:endParaRPr lang="ru-RU" sz="3400" dirty="0" smtClean="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drink      b) drinks       c) is drinking       d) drank          e) will drink</a:t>
            </a:r>
            <a:endParaRPr lang="ru-RU" sz="3400" dirty="0" smtClean="0">
              <a:latin typeface="Times New Roman" pitchFamily="18" charset="0"/>
              <a:cs typeface="Times New Roman" pitchFamily="18" charset="0"/>
            </a:endParaRPr>
          </a:p>
          <a:p>
            <a:pPr lvl="0">
              <a:buNone/>
            </a:pPr>
            <a:r>
              <a:rPr lang="ru-RU" sz="3400" dirty="0" err="1" smtClean="0">
                <a:latin typeface="Times New Roman" pitchFamily="18" charset="0"/>
                <a:cs typeface="Times New Roman" pitchFamily="18" charset="0"/>
              </a:rPr>
              <a:t>Mary</a:t>
            </a:r>
            <a:r>
              <a:rPr lang="ru-RU" sz="3400" dirty="0" smtClean="0">
                <a:latin typeface="Times New Roman" pitchFamily="18" charset="0"/>
                <a:cs typeface="Times New Roman" pitchFamily="18" charset="0"/>
              </a:rPr>
              <a:t> </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to</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music</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now</a:t>
            </a:r>
            <a:r>
              <a:rPr lang="ru-RU" sz="3400" dirty="0" smtClean="0">
                <a:latin typeface="Times New Roman" pitchFamily="18" charset="0"/>
                <a:cs typeface="Times New Roman" pitchFamily="18" charset="0"/>
              </a:rPr>
              <a:t>.</a:t>
            </a:r>
          </a:p>
          <a:p>
            <a:r>
              <a:rPr lang="en-US" sz="3400" dirty="0" smtClean="0">
                <a:latin typeface="Times New Roman" pitchFamily="18" charset="0"/>
                <a:cs typeface="Times New Roman" pitchFamily="18" charset="0"/>
              </a:rPr>
              <a:t>listen     b) listens        c) is listening      d) listened      e) will listen</a:t>
            </a:r>
            <a:endParaRPr lang="ru-RU" sz="3400" dirty="0" smtClean="0">
              <a:latin typeface="Times New Roman" pitchFamily="18" charset="0"/>
              <a:cs typeface="Times New Roman" pitchFamily="18" charset="0"/>
            </a:endParaRPr>
          </a:p>
          <a:p>
            <a:pPr lvl="0">
              <a:buNone/>
            </a:pPr>
            <a:r>
              <a:rPr lang="en-US" sz="3400" dirty="0" smtClean="0">
                <a:latin typeface="Times New Roman" pitchFamily="18" charset="0"/>
                <a:cs typeface="Times New Roman" pitchFamily="18" charset="0"/>
              </a:rPr>
              <a:t>Al </a:t>
            </a:r>
            <a:r>
              <a:rPr lang="en-US" sz="3400" dirty="0" smtClean="0">
                <a:latin typeface="Times New Roman" pitchFamily="18" charset="0"/>
                <a:cs typeface="Times New Roman" pitchFamily="18" charset="0"/>
              </a:rPr>
              <a:t>… to the pub in the next Tuesday evening.</a:t>
            </a:r>
            <a:endParaRPr lang="ru-RU" sz="3400" dirty="0" smtClean="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go          b) goes           c) is going          d) went            e) will go</a:t>
            </a:r>
            <a:endParaRPr lang="ru-RU" sz="3400" dirty="0" smtClean="0">
              <a:latin typeface="Times New Roman" pitchFamily="18" charset="0"/>
              <a:cs typeface="Times New Roman" pitchFamily="18" charset="0"/>
            </a:endParaRPr>
          </a:p>
          <a:p>
            <a:pPr lvl="0">
              <a:buNone/>
            </a:pPr>
            <a:r>
              <a:rPr lang="en-US" sz="3400" dirty="0" smtClean="0">
                <a:latin typeface="Times New Roman" pitchFamily="18" charset="0"/>
                <a:cs typeface="Times New Roman" pitchFamily="18" charset="0"/>
              </a:rPr>
              <a:t>It … in the last winter.</a:t>
            </a:r>
            <a:endParaRPr lang="ru-RU"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snow     b) snows         c) is snowing       d) snowed        e) will snow</a:t>
            </a:r>
            <a:endParaRPr lang="ru-RU"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I … to see Mr. Dale next time.</a:t>
            </a:r>
            <a:endParaRPr lang="ru-RU" sz="3400" dirty="0" smtClean="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come     b) comes        c) am coming       d) come            e) shall come</a:t>
            </a:r>
            <a:endParaRPr lang="ru-RU" sz="3400" dirty="0" smtClean="0">
              <a:latin typeface="Times New Roman" pitchFamily="18" charset="0"/>
              <a:cs typeface="Times New Roman" pitchFamily="18" charset="0"/>
            </a:endParaRPr>
          </a:p>
          <a:p>
            <a:pPr lvl="0">
              <a:buNone/>
            </a:pPr>
            <a:r>
              <a:rPr lang="en-US" sz="3400" dirty="0" smtClean="0">
                <a:latin typeface="Times New Roman" pitchFamily="18" charset="0"/>
                <a:cs typeface="Times New Roman" pitchFamily="18" charset="0"/>
              </a:rPr>
              <a:t>They … animals at this moment.</a:t>
            </a:r>
            <a:endParaRPr lang="ru-RU"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draw       b) draws       c) are drawing        d) drawn           e) will draw</a:t>
            </a:r>
            <a:endParaRPr lang="ru-RU"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We … the window in our room every morning.</a:t>
            </a:r>
            <a:endParaRPr lang="ru-RU" sz="3400" dirty="0" smtClean="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open       b) opens        c) are opening       d) opened          e)shall open</a:t>
            </a:r>
            <a:endParaRPr lang="ru-RU"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You … new English words at the next lesson.</a:t>
            </a:r>
            <a:endParaRPr lang="ru-RU"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learn      b) learns        c) are learning       d) learned         e) will learn</a:t>
            </a:r>
            <a:endParaRPr lang="ru-RU"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Look! Your dog …in the river.</a:t>
            </a:r>
            <a:endParaRPr lang="ru-RU"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swim      b) swims        c) is swimming     d) swum           e) will swim</a:t>
            </a:r>
            <a:endParaRPr lang="ru-RU"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My parents often …  at home.</a:t>
            </a:r>
            <a:endParaRPr lang="ru-RU" sz="3400" dirty="0" smtClean="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work         b) works       c) are working      d) worked         e) will work</a:t>
            </a:r>
            <a:endParaRPr lang="ru-RU"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 </a:t>
            </a:r>
            <a:endParaRPr lang="ru-RU" sz="34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b="1" dirty="0" smtClean="0">
                <a:solidFill>
                  <a:schemeClr val="tx1"/>
                </a:solidFill>
              </a:rPr>
              <a:t>4 год обучения</a:t>
            </a:r>
            <a:endParaRPr lang="ru-RU" dirty="0"/>
          </a:p>
        </p:txBody>
      </p:sp>
      <p:pic>
        <p:nvPicPr>
          <p:cNvPr id="4" name="Содержимое 3" descr="https://ds04.infourok.ru/uploads/ex/0c9f/00010a86-6c752f83/hello_html_2a067230.png"/>
          <p:cNvPicPr>
            <a:picLocks noGrp="1"/>
          </p:cNvPicPr>
          <p:nvPr>
            <p:ph sz="quarter" idx="1"/>
          </p:nvPr>
        </p:nvPicPr>
        <p:blipFill>
          <a:blip r:embed="rId2" cstate="print"/>
          <a:srcRect/>
          <a:stretch>
            <a:fillRect/>
          </a:stretch>
        </p:blipFill>
        <p:spPr bwMode="auto">
          <a:xfrm>
            <a:off x="1763688" y="836712"/>
            <a:ext cx="5256584" cy="5760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1"/>
                </a:solidFill>
              </a:rPr>
              <a:t>Свинка </a:t>
            </a:r>
            <a:r>
              <a:rPr lang="ru-RU" b="1" dirty="0" err="1" smtClean="0">
                <a:solidFill>
                  <a:schemeClr val="tx1"/>
                </a:solidFill>
              </a:rPr>
              <a:t>Пеппа</a:t>
            </a:r>
            <a:endParaRPr lang="ru-RU" b="1" dirty="0">
              <a:solidFill>
                <a:schemeClr val="tx1"/>
              </a:solidFill>
            </a:endParaRPr>
          </a:p>
        </p:txBody>
      </p:sp>
      <p:pic>
        <p:nvPicPr>
          <p:cNvPr id="4" name="Pig Peppa Свинка Пеппа - Болтушка С русскими и английскими субтитрами Russian and English subtitles - YouTube (360p).mp4">
            <a:hlinkClick r:id="" action="ppaction://media"/>
          </p:cNvPr>
          <p:cNvPicPr>
            <a:picLocks noGrp="1" noRot="1" noChangeAspect="1"/>
          </p:cNvPicPr>
          <p:nvPr>
            <p:ph sz="quarter" idx="1"/>
            <a:videoFile r:link="rId1"/>
          </p:nvPr>
        </p:nvPicPr>
        <p:blipFill>
          <a:blip r:embed="rId3" cstate="print"/>
          <a:stretch>
            <a:fillRect/>
          </a:stretch>
        </p:blipFill>
        <p:spPr>
          <a:xfrm>
            <a:off x="611560" y="1339918"/>
            <a:ext cx="7920880" cy="525743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pPr algn="ctr"/>
            <a:r>
              <a:rPr lang="ru-RU" b="1" dirty="0" smtClean="0">
                <a:solidFill>
                  <a:schemeClr val="tx1"/>
                </a:solidFill>
              </a:rPr>
              <a:t>Дошкольная группа обучения</a:t>
            </a:r>
            <a:endParaRPr lang="ru-RU" dirty="0"/>
          </a:p>
        </p:txBody>
      </p:sp>
      <p:pic>
        <p:nvPicPr>
          <p:cNvPr id="4" name="Содержимое 3" descr="https://fhd.multiurok.ru/6/b/8/6b866a5bdcb442db8145c481094709e2b83683db/knizhka-raskraska-dlia-izuchieniia-anghliiskogho-iazyka_2.jpeg"/>
          <p:cNvPicPr>
            <a:picLocks noGrp="1"/>
          </p:cNvPicPr>
          <p:nvPr>
            <p:ph sz="quarter" idx="1"/>
          </p:nvPr>
        </p:nvPicPr>
        <p:blipFill>
          <a:blip r:embed="rId2" cstate="print"/>
          <a:srcRect/>
          <a:stretch>
            <a:fillRect/>
          </a:stretch>
        </p:blipFill>
        <p:spPr bwMode="auto">
          <a:xfrm>
            <a:off x="889132" y="836613"/>
            <a:ext cx="7365735" cy="5761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pPr algn="ctr"/>
            <a:r>
              <a:rPr lang="ru-RU" b="1" dirty="0" smtClean="0">
                <a:solidFill>
                  <a:schemeClr val="tx1"/>
                </a:solidFill>
              </a:rPr>
              <a:t>Дошкольная группа обучения</a:t>
            </a:r>
            <a:endParaRPr lang="ru-RU" dirty="0"/>
          </a:p>
        </p:txBody>
      </p:sp>
      <p:pic>
        <p:nvPicPr>
          <p:cNvPr id="4" name="Содержимое 3" descr="https://ds05.infourok.ru/uploads/ex/1044/000fb42b-1f8e9207/hello_html_237af9d7.jpg"/>
          <p:cNvPicPr>
            <a:picLocks noGrp="1"/>
          </p:cNvPicPr>
          <p:nvPr>
            <p:ph sz="quarter" idx="1"/>
          </p:nvPr>
        </p:nvPicPr>
        <p:blipFill>
          <a:blip r:embed="rId2" cstate="print"/>
          <a:srcRect/>
          <a:stretch>
            <a:fillRect/>
          </a:stretch>
        </p:blipFill>
        <p:spPr bwMode="auto">
          <a:xfrm>
            <a:off x="977902" y="836613"/>
            <a:ext cx="7259633" cy="5616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b="1" dirty="0" smtClean="0">
                <a:solidFill>
                  <a:schemeClr val="tx1"/>
                </a:solidFill>
              </a:rPr>
              <a:t>Дошкольная группа обучения</a:t>
            </a:r>
            <a:endParaRPr lang="ru-RU" dirty="0"/>
          </a:p>
        </p:txBody>
      </p:sp>
      <p:sp>
        <p:nvSpPr>
          <p:cNvPr id="6" name="Содержимое 5"/>
          <p:cNvSpPr>
            <a:spLocks noGrp="1"/>
          </p:cNvSpPr>
          <p:nvPr>
            <p:ph sz="quarter" idx="1"/>
          </p:nvPr>
        </p:nvSpPr>
        <p:spPr>
          <a:xfrm>
            <a:off x="251520" y="980728"/>
            <a:ext cx="8640960" cy="5688632"/>
          </a:xfrm>
        </p:spPr>
        <p:txBody>
          <a:bodyPr>
            <a:normAutofit/>
          </a:bodyPr>
          <a:lstStyle/>
          <a:p>
            <a:pPr>
              <a:buNone/>
            </a:pPr>
            <a:r>
              <a:rPr lang="ru-RU" sz="2000" dirty="0" smtClean="0">
                <a:latin typeface="Times New Roman" pitchFamily="18" charset="0"/>
                <a:cs typeface="Times New Roman" pitchFamily="18" charset="0"/>
              </a:rPr>
              <a:t>Мы знаем названия всех цветов, а давайте попробуем на опережение , кто быстрее, вы или диктор?</a:t>
            </a:r>
          </a:p>
          <a:p>
            <a:pPr>
              <a:buNone/>
            </a:pPr>
            <a:endParaRPr lang="ru-RU" sz="2000" dirty="0">
              <a:latin typeface="Times New Roman" pitchFamily="18" charset="0"/>
              <a:cs typeface="Times New Roman" pitchFamily="18" charset="0"/>
            </a:endParaRPr>
          </a:p>
        </p:txBody>
      </p:sp>
      <p:pic>
        <p:nvPicPr>
          <p:cNvPr id="7" name="Colors for Children to Learn with Toy Trains - Colors Videos Collection.mp4">
            <a:hlinkClick r:id="" action="ppaction://media"/>
          </p:cNvPr>
          <p:cNvPicPr>
            <a:picLocks noRot="1" noChangeAspect="1"/>
          </p:cNvPicPr>
          <p:nvPr>
            <a:videoFile r:link="rId1"/>
          </p:nvPr>
        </p:nvPicPr>
        <p:blipFill>
          <a:blip r:embed="rId3" cstate="print"/>
          <a:stretch>
            <a:fillRect/>
          </a:stretch>
        </p:blipFill>
        <p:spPr>
          <a:xfrm>
            <a:off x="539552" y="1772816"/>
            <a:ext cx="8136904" cy="475252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ru-RU" b="1" dirty="0" smtClean="0">
                <a:solidFill>
                  <a:schemeClr val="tx1"/>
                </a:solidFill>
              </a:rPr>
              <a:t>Дошкольная группа обучения</a:t>
            </a:r>
            <a:endParaRPr lang="ru-RU" dirty="0"/>
          </a:p>
        </p:txBody>
      </p:sp>
      <p:sp>
        <p:nvSpPr>
          <p:cNvPr id="5" name="Содержимое 4"/>
          <p:cNvSpPr>
            <a:spLocks noGrp="1"/>
          </p:cNvSpPr>
          <p:nvPr>
            <p:ph sz="quarter" idx="1"/>
          </p:nvPr>
        </p:nvSpPr>
        <p:spPr>
          <a:xfrm>
            <a:off x="251520" y="980728"/>
            <a:ext cx="8568952" cy="5472608"/>
          </a:xfrm>
        </p:spPr>
        <p:txBody>
          <a:bodyPr>
            <a:normAutofit/>
          </a:bodyPr>
          <a:lstStyle/>
          <a:p>
            <a:pPr>
              <a:buNone/>
            </a:pPr>
            <a:r>
              <a:rPr lang="ru-RU" sz="2000" dirty="0" smtClean="0">
                <a:latin typeface="Times New Roman" pitchFamily="18" charset="0"/>
                <a:cs typeface="Times New Roman" pitchFamily="18" charset="0"/>
              </a:rPr>
              <a:t>Раскрась конфетки в соответствующий цвет.</a:t>
            </a:r>
          </a:p>
          <a:p>
            <a:pPr>
              <a:buNone/>
            </a:pPr>
            <a:endParaRPr lang="ru-RU" sz="2000" dirty="0">
              <a:latin typeface="Times New Roman" pitchFamily="18" charset="0"/>
              <a:cs typeface="Times New Roman" pitchFamily="18" charset="0"/>
            </a:endParaRPr>
          </a:p>
        </p:txBody>
      </p:sp>
      <p:pic>
        <p:nvPicPr>
          <p:cNvPr id="6" name="Содержимое 3" descr="https://i.pinimg.com/originals/86/ee/b2/86eeb2cf180c9306085cdc858848f954.jpg"/>
          <p:cNvPicPr>
            <a:picLocks/>
          </p:cNvPicPr>
          <p:nvPr/>
        </p:nvPicPr>
        <p:blipFill>
          <a:blip r:embed="rId2" cstate="print"/>
          <a:srcRect/>
          <a:stretch>
            <a:fillRect/>
          </a:stretch>
        </p:blipFill>
        <p:spPr bwMode="auto">
          <a:xfrm>
            <a:off x="1979712" y="1484784"/>
            <a:ext cx="5184576" cy="5039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ru-RU" b="1" dirty="0" smtClean="0">
                <a:solidFill>
                  <a:schemeClr val="tx1"/>
                </a:solidFill>
              </a:rPr>
              <a:t>Дошкольная группа обучения</a:t>
            </a:r>
            <a:endParaRPr lang="ru-RU" dirty="0"/>
          </a:p>
        </p:txBody>
      </p:sp>
      <p:sp>
        <p:nvSpPr>
          <p:cNvPr id="8" name="Содержимое 7"/>
          <p:cNvSpPr>
            <a:spLocks noGrp="1"/>
          </p:cNvSpPr>
          <p:nvPr>
            <p:ph sz="quarter" idx="1"/>
          </p:nvPr>
        </p:nvSpPr>
        <p:spPr>
          <a:xfrm>
            <a:off x="179512" y="980728"/>
            <a:ext cx="8784976" cy="5544616"/>
          </a:xfrm>
        </p:spPr>
        <p:txBody>
          <a:bodyPr>
            <a:normAutofit/>
          </a:bodyPr>
          <a:lstStyle/>
          <a:p>
            <a:pPr>
              <a:buNone/>
            </a:pPr>
            <a:r>
              <a:rPr lang="ru-RU" sz="2000" dirty="0" smtClean="0">
                <a:latin typeface="Times New Roman" pitchFamily="18" charset="0"/>
                <a:cs typeface="Times New Roman" pitchFamily="18" charset="0"/>
              </a:rPr>
              <a:t>Сидя дома наше настроение меняется, но мы с вами большие умники и можем рассказать нашим </a:t>
            </a:r>
            <a:r>
              <a:rPr lang="ru-RU" sz="2000" dirty="0" smtClean="0">
                <a:latin typeface="Times New Roman" pitchFamily="18" charset="0"/>
                <a:cs typeface="Times New Roman" pitchFamily="18" charset="0"/>
              </a:rPr>
              <a:t>б</a:t>
            </a:r>
            <a:r>
              <a:rPr lang="ru-RU" sz="2000" dirty="0" smtClean="0">
                <a:latin typeface="Times New Roman" pitchFamily="18" charset="0"/>
                <a:cs typeface="Times New Roman" pitchFamily="18" charset="0"/>
              </a:rPr>
              <a:t>лизким о своих чувствах на английском языке.</a:t>
            </a:r>
          </a:p>
          <a:p>
            <a:pPr>
              <a:buNone/>
            </a:pPr>
            <a:endParaRPr lang="ru-RU" sz="2000" dirty="0">
              <a:latin typeface="Times New Roman" pitchFamily="18" charset="0"/>
              <a:cs typeface="Times New Roman" pitchFamily="18" charset="0"/>
            </a:endParaRPr>
          </a:p>
        </p:txBody>
      </p:sp>
      <p:pic>
        <p:nvPicPr>
          <p:cNvPr id="9" name="feel.mp4">
            <a:hlinkClick r:id="" action="ppaction://media"/>
          </p:cNvPr>
          <p:cNvPicPr>
            <a:picLocks noRot="1" noChangeAspect="1"/>
          </p:cNvPicPr>
          <p:nvPr>
            <a:videoFile r:link="rId1"/>
          </p:nvPr>
        </p:nvPicPr>
        <p:blipFill>
          <a:blip r:embed="rId3" cstate="print"/>
          <a:stretch>
            <a:fillRect/>
          </a:stretch>
        </p:blipFill>
        <p:spPr>
          <a:xfrm>
            <a:off x="539552" y="1745010"/>
            <a:ext cx="8208912" cy="485234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9"/>
                                        </p:tgtEl>
                                      </p:cBhvr>
                                    </p:cmd>
                                  </p:childTnLst>
                                </p:cTn>
                              </p:par>
                            </p:childTnLst>
                          </p:cTn>
                        </p:par>
                      </p:childTnLst>
                    </p:cTn>
                  </p:par>
                </p:childTnLst>
              </p:cTn>
              <p:nextCondLst>
                <p:cond evt="onClick" delay="0">
                  <p:tgtEl>
                    <p:spTgt spid="9"/>
                  </p:tgtEl>
                </p:cond>
              </p:nextCondLst>
            </p:seq>
            <p:video>
              <p:cMediaNode>
                <p:cTn id="7"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90066"/>
          </a:xfrm>
        </p:spPr>
        <p:txBody>
          <a:bodyPr>
            <a:normAutofit fontScale="90000"/>
          </a:bodyPr>
          <a:lstStyle/>
          <a:p>
            <a:pPr algn="ctr"/>
            <a:r>
              <a:rPr lang="ru-RU" b="1" dirty="0" smtClean="0">
                <a:solidFill>
                  <a:schemeClr val="tx1"/>
                </a:solidFill>
              </a:rPr>
              <a:t>Дошкольная группа обучения</a:t>
            </a:r>
            <a:endParaRPr lang="ru-RU" dirty="0"/>
          </a:p>
        </p:txBody>
      </p:sp>
      <p:sp>
        <p:nvSpPr>
          <p:cNvPr id="3" name="Содержимое 2"/>
          <p:cNvSpPr>
            <a:spLocks noGrp="1"/>
          </p:cNvSpPr>
          <p:nvPr>
            <p:ph sz="quarter" idx="1"/>
          </p:nvPr>
        </p:nvSpPr>
        <p:spPr>
          <a:xfrm>
            <a:off x="179512" y="836712"/>
            <a:ext cx="8712968" cy="5688632"/>
          </a:xfrm>
        </p:spPr>
        <p:txBody>
          <a:bodyPr>
            <a:normAutofit/>
          </a:bodyPr>
          <a:lstStyle/>
          <a:p>
            <a:pPr>
              <a:buNone/>
            </a:pPr>
            <a:r>
              <a:rPr lang="ru-RU" sz="2000" dirty="0" smtClean="0">
                <a:latin typeface="Times New Roman" pitchFamily="18" charset="0"/>
                <a:cs typeface="Times New Roman" pitchFamily="18" charset="0"/>
              </a:rPr>
              <a:t>Как чувствуют себя ребята, изобрази их эмоции.</a:t>
            </a:r>
          </a:p>
          <a:p>
            <a:pPr>
              <a:buNone/>
            </a:pPr>
            <a:endParaRPr lang="ru-RU" sz="2000" dirty="0">
              <a:latin typeface="Times New Roman" pitchFamily="18" charset="0"/>
              <a:cs typeface="Times New Roman" pitchFamily="18" charset="0"/>
            </a:endParaRPr>
          </a:p>
        </p:txBody>
      </p:sp>
      <p:pic>
        <p:nvPicPr>
          <p:cNvPr id="4" name="Рисунок 3" descr="https://i.pinimg.com/originals/e3/29/9d/e3299db6ea3c05d6d44fec9ed5c78c8b.jpg"/>
          <p:cNvPicPr/>
          <p:nvPr/>
        </p:nvPicPr>
        <p:blipFill>
          <a:blip r:embed="rId2" cstate="print"/>
          <a:srcRect/>
          <a:stretch>
            <a:fillRect/>
          </a:stretch>
        </p:blipFill>
        <p:spPr bwMode="auto">
          <a:xfrm>
            <a:off x="2479719" y="1268760"/>
            <a:ext cx="4756577" cy="5256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281</TotalTime>
  <Words>614</Words>
  <Application>Microsoft Office PowerPoint</Application>
  <PresentationFormat>Экран (4:3)</PresentationFormat>
  <Paragraphs>157</Paragraphs>
  <Slides>33</Slides>
  <Notes>0</Notes>
  <HiddenSlides>0</HiddenSlides>
  <MMClips>12</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Справедливость</vt:lpstr>
      <vt:lpstr>ENGLISH WORLD</vt:lpstr>
      <vt:lpstr>ENGLISH WORLD</vt:lpstr>
      <vt:lpstr>Дошкольная группа обучения</vt:lpstr>
      <vt:lpstr>Дошкольная группа обучения</vt:lpstr>
      <vt:lpstr>Дошкольная группа обучения</vt:lpstr>
      <vt:lpstr>Дошкольная группа обучения</vt:lpstr>
      <vt:lpstr>Дошкольная группа обучения</vt:lpstr>
      <vt:lpstr>Дошкольная группа обучения</vt:lpstr>
      <vt:lpstr>Дошкольная группа обучения</vt:lpstr>
      <vt:lpstr>Дошкольная группа обучения</vt:lpstr>
      <vt:lpstr>1 год обучения</vt:lpstr>
      <vt:lpstr>1 год обучения</vt:lpstr>
      <vt:lpstr>1 год обучения</vt:lpstr>
      <vt:lpstr>1 год обучения</vt:lpstr>
      <vt:lpstr>1 год обучения</vt:lpstr>
      <vt:lpstr>2 год обучения</vt:lpstr>
      <vt:lpstr>1 год обучения</vt:lpstr>
      <vt:lpstr>2 год обучения</vt:lpstr>
      <vt:lpstr>2 год обучения</vt:lpstr>
      <vt:lpstr>2 год обучения</vt:lpstr>
      <vt:lpstr>2 год обучения</vt:lpstr>
      <vt:lpstr>3год обучения</vt:lpstr>
      <vt:lpstr>3 год обучения</vt:lpstr>
      <vt:lpstr>3 год обучения</vt:lpstr>
      <vt:lpstr>3 год обучения</vt:lpstr>
      <vt:lpstr>3 год обучения</vt:lpstr>
      <vt:lpstr>4 год обучения</vt:lpstr>
      <vt:lpstr>4 год обучения</vt:lpstr>
      <vt:lpstr>4 год обучения</vt:lpstr>
      <vt:lpstr>4 год обучения</vt:lpstr>
      <vt:lpstr>4 год обучения</vt:lpstr>
      <vt:lpstr>4 год обучения</vt:lpstr>
      <vt:lpstr>Свинка Пеппа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WORLD</dc:title>
  <dc:creator>Admin</dc:creator>
  <cp:lastModifiedBy>Admin</cp:lastModifiedBy>
  <cp:revision>31</cp:revision>
  <dcterms:created xsi:type="dcterms:W3CDTF">2020-03-23T11:18:48Z</dcterms:created>
  <dcterms:modified xsi:type="dcterms:W3CDTF">2020-04-04T09:22:38Z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640724</vt:lpwstr>
  </property>
  <property fmtid="{D5CDD505-2E9C-101B-9397-08002B2CF9AE}" name="NXPowerLiteSettings" pid="3">
    <vt:lpwstr>C7000400038000</vt:lpwstr>
  </property>
  <property fmtid="{D5CDD505-2E9C-101B-9397-08002B2CF9AE}" name="NXPowerLiteVersion" pid="4">
    <vt:lpwstr>S9.0.1</vt:lpwstr>
  </property>
</Properties>
</file>